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9" r:id="rId4"/>
    <p:sldId id="304" r:id="rId5"/>
    <p:sldId id="301" r:id="rId6"/>
    <p:sldId id="298" r:id="rId7"/>
    <p:sldId id="290" r:id="rId8"/>
    <p:sldId id="274" r:id="rId9"/>
    <p:sldId id="289" r:id="rId10"/>
    <p:sldId id="288" r:id="rId11"/>
    <p:sldId id="297" r:id="rId12"/>
    <p:sldId id="287" r:id="rId13"/>
    <p:sldId id="294" r:id="rId14"/>
    <p:sldId id="293" r:id="rId15"/>
    <p:sldId id="296" r:id="rId16"/>
    <p:sldId id="302" r:id="rId17"/>
    <p:sldId id="295" r:id="rId18"/>
    <p:sldId id="292" r:id="rId19"/>
    <p:sldId id="291" r:id="rId20"/>
    <p:sldId id="285" r:id="rId21"/>
    <p:sldId id="300" r:id="rId22"/>
    <p:sldId id="303" r:id="rId23"/>
    <p:sldId id="264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936"/>
    <a:srgbClr val="FF6833"/>
    <a:srgbClr val="9A9A9A"/>
    <a:srgbClr val="333434"/>
    <a:srgbClr val="333333"/>
    <a:srgbClr val="2FA599"/>
    <a:srgbClr val="363636"/>
    <a:srgbClr val="6B6B6B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96" autoAdjust="0"/>
  </p:normalViewPr>
  <p:slideViewPr>
    <p:cSldViewPr>
      <p:cViewPr varScale="1">
        <p:scale>
          <a:sx n="47" d="100"/>
          <a:sy n="47" d="100"/>
        </p:scale>
        <p:origin x="113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3533C-7E1F-4CAC-992A-C017ACE92A7D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9D82F-BBB2-4A50-94A0-F0AB292CD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ko-KR" altLang="en-US" dirty="0" err="1"/>
              <a:t>벽돌깨기</a:t>
            </a:r>
            <a:r>
              <a:rPr lang="ko-KR" altLang="en-US" dirty="0"/>
              <a:t> 게임을 자바로 구현해보았습니다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60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23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7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3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말한 </a:t>
            </a:r>
            <a:r>
              <a:rPr lang="ko-KR" altLang="en-US" dirty="0" err="1"/>
              <a:t>벽돌깨기</a:t>
            </a:r>
            <a:r>
              <a:rPr lang="ko-KR" altLang="en-US" dirty="0"/>
              <a:t> 게임을 주제로 벽돌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바를 구현해서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9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구조도는 다음과 같습니다</a:t>
            </a:r>
            <a:r>
              <a:rPr lang="en-US" altLang="ko-KR" dirty="0"/>
              <a:t>. </a:t>
            </a:r>
            <a:r>
              <a:rPr lang="ko-KR" altLang="en-US" dirty="0"/>
              <a:t>블록게임 클래스 내부클래스로 </a:t>
            </a:r>
            <a:r>
              <a:rPr lang="en-US" altLang="ko-KR" dirty="0" err="1"/>
              <a:t>MyFrame</a:t>
            </a:r>
            <a:r>
              <a:rPr lang="ko-KR" altLang="en-US" dirty="0"/>
              <a:t>클래스를 생성하여 게임실행에 관련한 기능들을 모두 구현하였고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MyFrame</a:t>
            </a:r>
            <a:r>
              <a:rPr lang="ko-KR" altLang="en-US" dirty="0"/>
              <a:t>클래스의 하위 클래스인 </a:t>
            </a:r>
            <a:r>
              <a:rPr lang="en-US" altLang="ko-KR" dirty="0"/>
              <a:t>ball, bar, block, </a:t>
            </a:r>
            <a:r>
              <a:rPr lang="en-US" altLang="ko-KR" dirty="0" err="1"/>
              <a:t>MyPanel</a:t>
            </a:r>
            <a:r>
              <a:rPr lang="en-US" altLang="ko-KR" dirty="0"/>
              <a:t> </a:t>
            </a:r>
            <a:r>
              <a:rPr lang="ko-KR" altLang="en-US" dirty="0"/>
              <a:t>클래스는 특히 게임실행관련 역할 중 </a:t>
            </a:r>
            <a:r>
              <a:rPr lang="en-US" altLang="ko-KR" dirty="0"/>
              <a:t>UI</a:t>
            </a:r>
            <a:r>
              <a:rPr lang="ko-KR" altLang="en-US" dirty="0"/>
              <a:t>를 화면에 그려내는 역할을 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9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화면</a:t>
            </a:r>
            <a:r>
              <a:rPr lang="en-US" altLang="ko-KR" dirty="0"/>
              <a:t>)</a:t>
            </a:r>
            <a:r>
              <a:rPr lang="ko-KR" altLang="en-US" dirty="0"/>
              <a:t>캔버스의 크기</a:t>
            </a:r>
            <a:r>
              <a:rPr lang="en-US" altLang="ko-KR" dirty="0"/>
              <a:t>,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바</a:t>
            </a:r>
            <a:r>
              <a:rPr lang="en-US" altLang="ko-KR" dirty="0"/>
              <a:t>, </a:t>
            </a:r>
            <a:r>
              <a:rPr lang="ko-KR" altLang="en-US" dirty="0"/>
              <a:t>공의 크기 </a:t>
            </a:r>
            <a:r>
              <a:rPr lang="en-US" altLang="ko-KR" dirty="0"/>
              <a:t>, </a:t>
            </a:r>
            <a:r>
              <a:rPr lang="ko-KR" altLang="en-US" dirty="0"/>
              <a:t>공의 속도</a:t>
            </a:r>
            <a:r>
              <a:rPr lang="en-US" altLang="ko-KR" dirty="0"/>
              <a:t>, </a:t>
            </a:r>
            <a:r>
              <a:rPr lang="ko-KR" altLang="en-US" dirty="0"/>
              <a:t>점수들을 상수 및 변수들로 설정하였고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Ball</a:t>
            </a:r>
            <a:r>
              <a:rPr lang="ko-KR" altLang="en-US" dirty="0"/>
              <a:t>클래스에서는 화면에서 위치할 </a:t>
            </a:r>
            <a:r>
              <a:rPr lang="en-US" altLang="ko-KR" dirty="0"/>
              <a:t>x,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 err="1"/>
              <a:t>좌표값</a:t>
            </a:r>
            <a:r>
              <a:rPr lang="en-US" altLang="ko-KR" dirty="0"/>
              <a:t>, </a:t>
            </a:r>
            <a:r>
              <a:rPr lang="ko-KR" altLang="en-US" dirty="0" err="1"/>
              <a:t>공이너비</a:t>
            </a:r>
            <a:r>
              <a:rPr lang="en-US" altLang="ko-KR" dirty="0"/>
              <a:t>, </a:t>
            </a:r>
            <a:r>
              <a:rPr lang="ko-KR" altLang="en-US" dirty="0"/>
              <a:t>높이를 필드로 갖으며</a:t>
            </a:r>
            <a:r>
              <a:rPr lang="en-US" altLang="ko-KR" dirty="0"/>
              <a:t>, </a:t>
            </a:r>
            <a:r>
              <a:rPr lang="ko-KR" altLang="en-US" dirty="0"/>
              <a:t>바</a:t>
            </a:r>
            <a:r>
              <a:rPr lang="en-US" altLang="ko-KR" dirty="0"/>
              <a:t> </a:t>
            </a:r>
            <a:r>
              <a:rPr lang="ko-KR" altLang="en-US" dirty="0"/>
              <a:t>또는 벽</a:t>
            </a:r>
            <a:r>
              <a:rPr lang="en-US" altLang="ko-KR" dirty="0"/>
              <a:t>, </a:t>
            </a:r>
            <a:r>
              <a:rPr lang="ko-KR" altLang="en-US" dirty="0"/>
              <a:t>벽돌에 충돌할 경우의 계산을 위해서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중앙아래값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중앙위값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왼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쪽중앙값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오른쪽중앙값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반환하는 메소드를 생성하였습니다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Bar, Block</a:t>
            </a:r>
            <a:r>
              <a:rPr lang="ko-KR" altLang="en-US" dirty="0"/>
              <a:t>클래스도 마찬가지로 </a:t>
            </a:r>
            <a:r>
              <a:rPr lang="en-US" altLang="ko-KR" dirty="0" err="1"/>
              <a:t>x,y</a:t>
            </a:r>
            <a:r>
              <a:rPr lang="ko-KR" altLang="en-US" dirty="0" err="1"/>
              <a:t>좌표값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높이를 필드로 선언하였고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행과 줄에 따라 위치하는 벽돌들을 </a:t>
            </a:r>
            <a:r>
              <a:rPr lang="en-US" altLang="ko-KR" dirty="0" err="1"/>
              <a:t>initData</a:t>
            </a:r>
            <a:r>
              <a:rPr lang="ko-KR" altLang="en-US" dirty="0"/>
              <a:t>메소드를 통해 초기화 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8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9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9D82F-BBB2-4A50-94A0-F0AB292CD9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0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s://selfdevelope.tistory.com/62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6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78182" y="1911044"/>
            <a:ext cx="6119756" cy="1986406"/>
            <a:chOff x="1578182" y="1911044"/>
            <a:chExt cx="6119756" cy="19864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00000">
              <a:off x="1578182" y="1911044"/>
              <a:ext cx="6119756" cy="198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738" y="3957288"/>
            <a:ext cx="5040455" cy="1986406"/>
            <a:chOff x="808738" y="3957288"/>
            <a:chExt cx="5040455" cy="19864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808738" y="3957288"/>
              <a:ext cx="5040455" cy="1986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832" y="6349557"/>
            <a:ext cx="11578073" cy="2276375"/>
            <a:chOff x="1212832" y="6349557"/>
            <a:chExt cx="11578073" cy="22763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832" y="6349557"/>
              <a:ext cx="11578073" cy="1986406"/>
              <a:chOff x="1212832" y="6349557"/>
              <a:chExt cx="11578073" cy="198640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80000">
                <a:off x="1212832" y="6349557"/>
                <a:ext cx="11578073" cy="19864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75204" y="6953920"/>
              <a:ext cx="302564" cy="260205"/>
              <a:chOff x="11975204" y="6953920"/>
              <a:chExt cx="302564" cy="2602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620000">
                <a:off x="11975204" y="6953920"/>
                <a:ext cx="302564" cy="2602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0532" y="6635456"/>
              <a:ext cx="466667" cy="1990476"/>
              <a:chOff x="1220532" y="6635456"/>
              <a:chExt cx="466667" cy="1990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1420000">
                <a:off x="1220532" y="6635456"/>
                <a:ext cx="466667" cy="19904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C72B96-9726-1EB4-AFCB-FC9A58403C96}"/>
              </a:ext>
            </a:extLst>
          </p:cNvPr>
          <p:cNvSpPr txBox="1"/>
          <p:nvPr/>
        </p:nvSpPr>
        <p:spPr>
          <a:xfrm rot="21404738">
            <a:off x="2211961" y="6788761"/>
            <a:ext cx="742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벽돌깨기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CF881-D303-F236-5E23-27DDF94957F8}"/>
              </a:ext>
            </a:extLst>
          </p:cNvPr>
          <p:cNvSpPr txBox="1"/>
          <p:nvPr/>
        </p:nvSpPr>
        <p:spPr>
          <a:xfrm rot="21332740">
            <a:off x="2082861" y="2229258"/>
            <a:ext cx="742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</a:t>
            </a:r>
            <a:r>
              <a:rPr lang="en-US" altLang="ko-KR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D14D9-BE25-4767-5209-1BEF8E6B0D8B}"/>
              </a:ext>
            </a:extLst>
          </p:cNvPr>
          <p:cNvSpPr txBox="1"/>
          <p:nvPr/>
        </p:nvSpPr>
        <p:spPr>
          <a:xfrm rot="313064">
            <a:off x="1251008" y="4508142"/>
            <a:ext cx="7428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구현하는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105D4-A7D1-9E10-2877-8DC4DE766687}"/>
              </a:ext>
            </a:extLst>
          </p:cNvPr>
          <p:cNvSpPr txBox="1"/>
          <p:nvPr/>
        </p:nvSpPr>
        <p:spPr>
          <a:xfrm>
            <a:off x="15849600" y="863678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49BEE-7508-0A50-A0AD-12CC7ADFA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04" y="514491"/>
            <a:ext cx="3758905" cy="4543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EBD96C-2D35-55CB-192F-A12A5FBB1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13" y="5875577"/>
            <a:ext cx="2695317" cy="3860154"/>
          </a:xfrm>
          <a:prstGeom prst="rect">
            <a:avLst/>
          </a:prstGeom>
        </p:spPr>
      </p:pic>
      <p:grpSp>
        <p:nvGrpSpPr>
          <p:cNvPr id="973" name="그룹 1001">
            <a:extLst>
              <a:ext uri="{FF2B5EF4-FFF2-40B4-BE49-F238E27FC236}">
                <a16:creationId xmlns:a16="http://schemas.microsoft.com/office/drawing/2014/main" id="{96076D17-01C9-91F2-7E8C-7CFB7FD9D059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4" name="Object 2">
              <a:extLst>
                <a:ext uri="{FF2B5EF4-FFF2-40B4-BE49-F238E27FC236}">
                  <a16:creationId xmlns:a16="http://schemas.microsoft.com/office/drawing/2014/main" id="{001BA7A9-B92E-6B30-5198-72139E36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5" name="그룹 1002">
            <a:extLst>
              <a:ext uri="{FF2B5EF4-FFF2-40B4-BE49-F238E27FC236}">
                <a16:creationId xmlns:a16="http://schemas.microsoft.com/office/drawing/2014/main" id="{B75EDA67-4DE2-88F3-2D9E-6B89FFFCCC27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6" name="Object 5">
              <a:extLst>
                <a:ext uri="{FF2B5EF4-FFF2-40B4-BE49-F238E27FC236}">
                  <a16:creationId xmlns:a16="http://schemas.microsoft.com/office/drawing/2014/main" id="{93CF9140-E952-1F79-2A12-0B100B35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7" name="그룹 1003">
            <a:extLst>
              <a:ext uri="{FF2B5EF4-FFF2-40B4-BE49-F238E27FC236}">
                <a16:creationId xmlns:a16="http://schemas.microsoft.com/office/drawing/2014/main" id="{1ABC6A56-B325-5199-EE15-8C4CBDFA4C5A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8" name="Object 8">
              <a:extLst>
                <a:ext uri="{FF2B5EF4-FFF2-40B4-BE49-F238E27FC236}">
                  <a16:creationId xmlns:a16="http://schemas.microsoft.com/office/drawing/2014/main" id="{6E78166A-C93A-EA27-2911-9A3E8605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9" name="그룹 1012">
            <a:extLst>
              <a:ext uri="{FF2B5EF4-FFF2-40B4-BE49-F238E27FC236}">
                <a16:creationId xmlns:a16="http://schemas.microsoft.com/office/drawing/2014/main" id="{60196330-12B4-9C19-4F17-A11977615768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80" name="Object 50">
              <a:extLst>
                <a:ext uri="{FF2B5EF4-FFF2-40B4-BE49-F238E27FC236}">
                  <a16:creationId xmlns:a16="http://schemas.microsoft.com/office/drawing/2014/main" id="{A1390A03-672F-52BC-A1EF-D71F4F5E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81" name="그룹 1013">
            <a:extLst>
              <a:ext uri="{FF2B5EF4-FFF2-40B4-BE49-F238E27FC236}">
                <a16:creationId xmlns:a16="http://schemas.microsoft.com/office/drawing/2014/main" id="{74DAE1DD-5A1D-12AD-F1B4-BD8A5CC3B36C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2" name="Object 55">
              <a:extLst>
                <a:ext uri="{FF2B5EF4-FFF2-40B4-BE49-F238E27FC236}">
                  <a16:creationId xmlns:a16="http://schemas.microsoft.com/office/drawing/2014/main" id="{1EDF9FA1-BD1F-A414-EF10-4CE13FA14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3" name="TextBox 982">
            <a:extLst>
              <a:ext uri="{FF2B5EF4-FFF2-40B4-BE49-F238E27FC236}">
                <a16:creationId xmlns:a16="http://schemas.microsoft.com/office/drawing/2014/main" id="{44B6B761-7C2F-78AB-24F3-B8092D399799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5" name="Object 57">
            <a:extLst>
              <a:ext uri="{FF2B5EF4-FFF2-40B4-BE49-F238E27FC236}">
                <a16:creationId xmlns:a16="http://schemas.microsoft.com/office/drawing/2014/main" id="{20FA6157-5967-D5A9-465F-B6BB27FD5B8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60F3A-99CD-3827-7C61-338D22654F1D}"/>
              </a:ext>
            </a:extLst>
          </p:cNvPr>
          <p:cNvSpPr txBox="1"/>
          <p:nvPr/>
        </p:nvSpPr>
        <p:spPr>
          <a:xfrm>
            <a:off x="12232463" y="6823805"/>
            <a:ext cx="528358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앞서 언급했듯이 벽돌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바의 색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모양 등의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요소들을 설정하여 그리는 메소드 </a:t>
            </a:r>
          </a:p>
        </p:txBody>
      </p:sp>
      <p:pic>
        <p:nvPicPr>
          <p:cNvPr id="986" name="그림 985">
            <a:extLst>
              <a:ext uri="{FF2B5EF4-FFF2-40B4-BE49-F238E27FC236}">
                <a16:creationId xmlns:a16="http://schemas.microsoft.com/office/drawing/2014/main" id="{65C016F0-F471-6899-BA18-EE085DEBAE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16453"/>
            <a:ext cx="3893834" cy="40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9" name="그룹 1001">
            <a:extLst>
              <a:ext uri="{FF2B5EF4-FFF2-40B4-BE49-F238E27FC236}">
                <a16:creationId xmlns:a16="http://schemas.microsoft.com/office/drawing/2014/main" id="{79CD1956-BAF6-3EA8-76B9-EBBAF0867730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020" name="Object 2">
              <a:extLst>
                <a:ext uri="{FF2B5EF4-FFF2-40B4-BE49-F238E27FC236}">
                  <a16:creationId xmlns:a16="http://schemas.microsoft.com/office/drawing/2014/main" id="{5643FB6F-A152-4D16-E8C0-C9ACE478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21" name="그룹 1002">
            <a:extLst>
              <a:ext uri="{FF2B5EF4-FFF2-40B4-BE49-F238E27FC236}">
                <a16:creationId xmlns:a16="http://schemas.microsoft.com/office/drawing/2014/main" id="{A49EAF1E-478E-D62F-34C0-F21882F6073A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1022" name="Object 5">
              <a:extLst>
                <a:ext uri="{FF2B5EF4-FFF2-40B4-BE49-F238E27FC236}">
                  <a16:creationId xmlns:a16="http://schemas.microsoft.com/office/drawing/2014/main" id="{7CC2BE65-919C-6810-1419-19D963D9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023" name="그룹 1003">
            <a:extLst>
              <a:ext uri="{FF2B5EF4-FFF2-40B4-BE49-F238E27FC236}">
                <a16:creationId xmlns:a16="http://schemas.microsoft.com/office/drawing/2014/main" id="{EF798790-01FE-C2A4-75D3-C1C382846B66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1024" name="Object 8">
              <a:extLst>
                <a:ext uri="{FF2B5EF4-FFF2-40B4-BE49-F238E27FC236}">
                  <a16:creationId xmlns:a16="http://schemas.microsoft.com/office/drawing/2014/main" id="{52726797-5D5A-4968-FD2C-06A604F1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025" name="그룹 1012">
            <a:extLst>
              <a:ext uri="{FF2B5EF4-FFF2-40B4-BE49-F238E27FC236}">
                <a16:creationId xmlns:a16="http://schemas.microsoft.com/office/drawing/2014/main" id="{D19027FD-8659-6A64-6D52-097BC5B90E21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1026" name="Object 50">
              <a:extLst>
                <a:ext uri="{FF2B5EF4-FFF2-40B4-BE49-F238E27FC236}">
                  <a16:creationId xmlns:a16="http://schemas.microsoft.com/office/drawing/2014/main" id="{D5BA38BE-FBD8-B142-F02E-A986D620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1027" name="그룹 1013">
            <a:extLst>
              <a:ext uri="{FF2B5EF4-FFF2-40B4-BE49-F238E27FC236}">
                <a16:creationId xmlns:a16="http://schemas.microsoft.com/office/drawing/2014/main" id="{AD738843-A4EF-CA8D-60AD-383B0E356AF0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1028" name="Object 55">
              <a:extLst>
                <a:ext uri="{FF2B5EF4-FFF2-40B4-BE49-F238E27FC236}">
                  <a16:creationId xmlns:a16="http://schemas.microsoft.com/office/drawing/2014/main" id="{5DE974FD-2006-46D7-15E6-4A7677A1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D2B6288-371A-1615-DCF7-90B0B74FF5A9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1031" name="Object 57">
            <a:extLst>
              <a:ext uri="{FF2B5EF4-FFF2-40B4-BE49-F238E27FC236}">
                <a16:creationId xmlns:a16="http://schemas.microsoft.com/office/drawing/2014/main" id="{F79A90E4-7876-BE3E-0FEC-F9DCF09E314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6ABE80FD-6604-A217-FF4A-F914C4DC7C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40915-BF2E-7EF0-476A-EFFBCC503939}"/>
              </a:ext>
            </a:extLst>
          </p:cNvPr>
          <p:cNvSpPr txBox="1"/>
          <p:nvPr/>
        </p:nvSpPr>
        <p:spPr>
          <a:xfrm>
            <a:off x="12232463" y="6823805"/>
            <a:ext cx="5283585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MyFrame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생성자 호출 시 프레임의 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제목 설정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화면이 보이도록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크기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모니터상 위치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종료버튼이 작동하도록 설정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initData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();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호출하여 초기화하고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화면을 그릴 수 있는 패널 생성 후 프레임 중앙에 넣기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setKeyListener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호출하여 키 입력 이벤트처리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startTimer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호출로 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34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DC866608-C597-9746-8EDB-D166130144AF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1119E83D-BF62-F191-3DA8-A3733EFF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5B266C0A-FDF4-A4A2-2DF5-C64D3B2B634A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2F97E98D-4A4B-3E9D-81E6-00203D682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55" name="그룹 1013">
            <a:extLst>
              <a:ext uri="{FF2B5EF4-FFF2-40B4-BE49-F238E27FC236}">
                <a16:creationId xmlns:a16="http://schemas.microsoft.com/office/drawing/2014/main" id="{7204CD32-68DC-064D-FA54-ABAC6DB068B8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B5A95996-F422-518D-F49F-06822B53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pic>
        <p:nvPicPr>
          <p:cNvPr id="63" name="Object 57">
            <a:extLst>
              <a:ext uri="{FF2B5EF4-FFF2-40B4-BE49-F238E27FC236}">
                <a16:creationId xmlns:a16="http://schemas.microsoft.com/office/drawing/2014/main" id="{16464079-5087-315C-1C61-D2E3A375578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0C550F4D-8515-0E8A-356A-FED5CE7B2F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1943100"/>
            <a:ext cx="3922879" cy="4050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7431-0BDA-45AE-22D6-895FA0E584E4}"/>
              </a:ext>
            </a:extLst>
          </p:cNvPr>
          <p:cNvSpPr txBox="1"/>
          <p:nvPr/>
        </p:nvSpPr>
        <p:spPr>
          <a:xfrm>
            <a:off x="12192000" y="5981700"/>
            <a:ext cx="538855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0" dirty="0" err="1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setKeyListner</a:t>
            </a:r>
            <a:r>
              <a:rPr lang="en-US" altLang="ko-KR" i="0" dirty="0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키코드가 왼쪽방향키와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일치하는 경우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x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목표지점을 왼쪽으로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씩 감소시키는데 이때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(movement()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메소드 참조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bar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값을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씩 감소시켜 바의 움직임이 부드럽게 구현 되게 하는 메소드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오른쪽도 유사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StartTimer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게임이 실행되는 동안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밀리초마다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actionPerformed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메소드를 호출하여  게임의 상태를 업데이트하고 화면을 다시 그리며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종료 여부를 확인하는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748E7EBC-BA63-8CFA-19FD-8BF992050BC4}"/>
              </a:ext>
            </a:extLst>
          </p:cNvPr>
          <p:cNvGrpSpPr/>
          <p:nvPr/>
        </p:nvGrpSpPr>
        <p:grpSpPr>
          <a:xfrm>
            <a:off x="12127493" y="5295900"/>
            <a:ext cx="5493527" cy="639573"/>
            <a:chOff x="11279810" y="7214672"/>
            <a:chExt cx="6386897" cy="639573"/>
          </a:xfrm>
        </p:grpSpPr>
        <p:pic>
          <p:nvPicPr>
            <p:cNvPr id="46" name="Object 8">
              <a:extLst>
                <a:ext uri="{FF2B5EF4-FFF2-40B4-BE49-F238E27FC236}">
                  <a16:creationId xmlns:a16="http://schemas.microsoft.com/office/drawing/2014/main" id="{A01D1175-0345-D334-505C-119B7F06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50" name="그룹 1012">
            <a:extLst>
              <a:ext uri="{FF2B5EF4-FFF2-40B4-BE49-F238E27FC236}">
                <a16:creationId xmlns:a16="http://schemas.microsoft.com/office/drawing/2014/main" id="{66F3B6F2-0BD6-7AC2-7B75-7247A27EBC03}"/>
              </a:ext>
            </a:extLst>
          </p:cNvPr>
          <p:cNvGrpSpPr/>
          <p:nvPr/>
        </p:nvGrpSpPr>
        <p:grpSpPr>
          <a:xfrm>
            <a:off x="17225540" y="5549020"/>
            <a:ext cx="132224" cy="132205"/>
            <a:chOff x="17275423" y="7467792"/>
            <a:chExt cx="153727" cy="132205"/>
          </a:xfrm>
        </p:grpSpPr>
        <p:pic>
          <p:nvPicPr>
            <p:cNvPr id="54" name="Object 50">
              <a:extLst>
                <a:ext uri="{FF2B5EF4-FFF2-40B4-BE49-F238E27FC236}">
                  <a16:creationId xmlns:a16="http://schemas.microsoft.com/office/drawing/2014/main" id="{DA9B9331-1B73-64FB-102A-0FCAEE18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DB19F3B-4634-55B2-D77E-80144BDA3F86}"/>
              </a:ext>
            </a:extLst>
          </p:cNvPr>
          <p:cNvSpPr txBox="1"/>
          <p:nvPr/>
        </p:nvSpPr>
        <p:spPr>
          <a:xfrm>
            <a:off x="12270044" y="5423906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</p:spTree>
    <p:extLst>
      <p:ext uri="{BB962C8B-B14F-4D97-AF65-F5344CB8AC3E}">
        <p14:creationId xmlns:p14="http://schemas.microsoft.com/office/powerpoint/2010/main" val="381426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solidFill>
            <a:srgbClr val="FFFFFF"/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3EB4FA-4231-DC53-0467-70E14F2FC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8" y="1238894"/>
            <a:ext cx="10180390" cy="8644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21233A-3146-A23A-CEAA-DB826F10C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18" y="3993392"/>
            <a:ext cx="3565314" cy="3474400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6F39B82E-84B9-D2FF-7342-408C364950D4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04DA6389-75FE-9BD1-3AA5-C6B3A081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56A8233F-EF66-B45F-3012-0552CC85BC73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0BA166BE-7B97-099E-A759-F5540EAC8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54B332B6-1B73-07D3-00FF-0EE85221A2AC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2F24964C-E15C-4CE3-8927-E83E37A9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34" name="그룹 1012">
            <a:extLst>
              <a:ext uri="{FF2B5EF4-FFF2-40B4-BE49-F238E27FC236}">
                <a16:creationId xmlns:a16="http://schemas.microsoft.com/office/drawing/2014/main" id="{B45E8F7D-E960-AEC7-C46E-F81F54121A7A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36" name="Object 50">
              <a:extLst>
                <a:ext uri="{FF2B5EF4-FFF2-40B4-BE49-F238E27FC236}">
                  <a16:creationId xmlns:a16="http://schemas.microsoft.com/office/drawing/2014/main" id="{7C6818CD-F23D-1289-E374-8AAC58A0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39" name="그룹 1013">
            <a:extLst>
              <a:ext uri="{FF2B5EF4-FFF2-40B4-BE49-F238E27FC236}">
                <a16:creationId xmlns:a16="http://schemas.microsoft.com/office/drawing/2014/main" id="{9BDE9967-ADB9-22AB-F657-771F2C84F31B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41" name="Object 55">
              <a:extLst>
                <a:ext uri="{FF2B5EF4-FFF2-40B4-BE49-F238E27FC236}">
                  <a16:creationId xmlns:a16="http://schemas.microsoft.com/office/drawing/2014/main" id="{AA16CBF5-A06A-26E2-5675-3EDE517F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C180E5-260F-E1E5-2E81-1068D66430E1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50" name="Object 57">
            <a:extLst>
              <a:ext uri="{FF2B5EF4-FFF2-40B4-BE49-F238E27FC236}">
                <a16:creationId xmlns:a16="http://schemas.microsoft.com/office/drawing/2014/main" id="{30D23329-3C7A-D454-9F25-D96239F14C2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53FAF9-B826-6EA5-7B5C-D8D8E33F03A2}"/>
              </a:ext>
            </a:extLst>
          </p:cNvPr>
          <p:cNvSpPr txBox="1"/>
          <p:nvPr/>
        </p:nvSpPr>
        <p:spPr>
          <a:xfrm>
            <a:off x="12232463" y="6785307"/>
            <a:ext cx="528358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0" dirty="0" err="1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isGameFinish</a:t>
            </a:r>
            <a:r>
              <a:rPr lang="en-US" altLang="ko-KR" i="0" dirty="0">
                <a:solidFill>
                  <a:srgbClr val="443936"/>
                </a:solidFill>
                <a:effectLst/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공과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충돌로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사라진 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벽돌 개수를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count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하여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총 벽돌 개수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(50)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일치하면 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true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되어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게임을 종료하는 메소드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Movemet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방향에 따라 이동시키는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duplRect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두개의 사각형이 서로 겹치는지 여부를 확인하는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A18203D-1CA5-71DA-5048-3568D3C3A3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58E78E-5CF2-064B-CFD0-517EFC1EA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78" y="159806"/>
            <a:ext cx="3871931" cy="4531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31D079-1749-5DCD-FB41-21E126B2D2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50" y="5259483"/>
            <a:ext cx="3871931" cy="4578041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33B95F3F-1D7B-ABE8-2B2F-60966F348091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D39D69FD-A9C8-8373-5002-661CAC3E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6CD00102-2984-BAA9-0C41-99419BB9DB89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A67E050D-934A-6483-D210-CEE1A5F00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B44E8929-5992-AFCF-4429-F2F301D38A28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26" name="Object 8">
              <a:extLst>
                <a:ext uri="{FF2B5EF4-FFF2-40B4-BE49-F238E27FC236}">
                  <a16:creationId xmlns:a16="http://schemas.microsoft.com/office/drawing/2014/main" id="{0C2D8766-388E-4051-B6FF-4DF37593A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10D7F114-E660-779D-5D11-A503DFE36625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31" name="Object 50">
              <a:extLst>
                <a:ext uri="{FF2B5EF4-FFF2-40B4-BE49-F238E27FC236}">
                  <a16:creationId xmlns:a16="http://schemas.microsoft.com/office/drawing/2014/main" id="{FB4CC1FD-F2C2-1186-4629-003A9286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B449ACF1-2A9C-094F-5ADB-5FA630B1A150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36" name="Object 55">
              <a:extLst>
                <a:ext uri="{FF2B5EF4-FFF2-40B4-BE49-F238E27FC236}">
                  <a16:creationId xmlns:a16="http://schemas.microsoft.com/office/drawing/2014/main" id="{97161446-E57F-133B-B1D7-757261B8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864BEBC-89DD-8B13-3BC3-258B041EA14D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4" name="Object 57">
            <a:extLst>
              <a:ext uri="{FF2B5EF4-FFF2-40B4-BE49-F238E27FC236}">
                <a16:creationId xmlns:a16="http://schemas.microsoft.com/office/drawing/2014/main" id="{324B9DD8-2665-2356-A7EC-A62FEC7D0B2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A5F1C-0037-E1E3-93C4-D7FF43B7F334}"/>
              </a:ext>
            </a:extLst>
          </p:cNvPr>
          <p:cNvSpPr txBox="1"/>
          <p:nvPr/>
        </p:nvSpPr>
        <p:spPr>
          <a:xfrm>
            <a:off x="12251955" y="6807141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바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아래쪽 벽에 충돌한 경우는 게임 점수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위치를 초기화하는 메소드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B7779D1-1F7D-4668-C475-2776EA8334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28528-4A4E-4D25-6F4B-1794B1EDD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107619"/>
            <a:ext cx="3782698" cy="4583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7A956-E010-592B-1298-8669D1950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199677"/>
            <a:ext cx="3808098" cy="4962744"/>
          </a:xfrm>
          <a:prstGeom prst="rect">
            <a:avLst/>
          </a:prstGeom>
        </p:spPr>
      </p:pic>
      <p:grpSp>
        <p:nvGrpSpPr>
          <p:cNvPr id="974" name="그룹 1001">
            <a:extLst>
              <a:ext uri="{FF2B5EF4-FFF2-40B4-BE49-F238E27FC236}">
                <a16:creationId xmlns:a16="http://schemas.microsoft.com/office/drawing/2014/main" id="{AD32E4FA-540D-1375-448A-167566E4893C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5" name="Object 2">
              <a:extLst>
                <a:ext uri="{FF2B5EF4-FFF2-40B4-BE49-F238E27FC236}">
                  <a16:creationId xmlns:a16="http://schemas.microsoft.com/office/drawing/2014/main" id="{52C8C7F9-2E37-B846-304A-C16DF0652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6" name="그룹 1002">
            <a:extLst>
              <a:ext uri="{FF2B5EF4-FFF2-40B4-BE49-F238E27FC236}">
                <a16:creationId xmlns:a16="http://schemas.microsoft.com/office/drawing/2014/main" id="{7DBC13DE-9A27-66BD-1D14-4739853258E8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7" name="Object 5">
              <a:extLst>
                <a:ext uri="{FF2B5EF4-FFF2-40B4-BE49-F238E27FC236}">
                  <a16:creationId xmlns:a16="http://schemas.microsoft.com/office/drawing/2014/main" id="{81F19110-EE16-5357-535C-103A4B64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8" name="그룹 1003">
            <a:extLst>
              <a:ext uri="{FF2B5EF4-FFF2-40B4-BE49-F238E27FC236}">
                <a16:creationId xmlns:a16="http://schemas.microsoft.com/office/drawing/2014/main" id="{1C325435-2AA3-EDE1-FD99-3BC1CFF3ED2E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9" name="Object 8">
              <a:extLst>
                <a:ext uri="{FF2B5EF4-FFF2-40B4-BE49-F238E27FC236}">
                  <a16:creationId xmlns:a16="http://schemas.microsoft.com/office/drawing/2014/main" id="{8A3A4ECE-878C-B164-2323-834B10D6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80" name="그룹 1012">
            <a:extLst>
              <a:ext uri="{FF2B5EF4-FFF2-40B4-BE49-F238E27FC236}">
                <a16:creationId xmlns:a16="http://schemas.microsoft.com/office/drawing/2014/main" id="{5D3E5FE2-FFB9-D9BF-0E6E-A277F7AC0436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81" name="Object 50">
              <a:extLst>
                <a:ext uri="{FF2B5EF4-FFF2-40B4-BE49-F238E27FC236}">
                  <a16:creationId xmlns:a16="http://schemas.microsoft.com/office/drawing/2014/main" id="{C4EA55ED-89D5-ED7D-B1EB-C1E1BCF0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82" name="그룹 1013">
            <a:extLst>
              <a:ext uri="{FF2B5EF4-FFF2-40B4-BE49-F238E27FC236}">
                <a16:creationId xmlns:a16="http://schemas.microsoft.com/office/drawing/2014/main" id="{0C5824D9-541F-74FB-0227-7565093EB721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3" name="Object 55">
              <a:extLst>
                <a:ext uri="{FF2B5EF4-FFF2-40B4-BE49-F238E27FC236}">
                  <a16:creationId xmlns:a16="http://schemas.microsoft.com/office/drawing/2014/main" id="{5957853E-E9BC-6D81-15D4-9489AF6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4" name="TextBox 983">
            <a:extLst>
              <a:ext uri="{FF2B5EF4-FFF2-40B4-BE49-F238E27FC236}">
                <a16:creationId xmlns:a16="http://schemas.microsoft.com/office/drawing/2014/main" id="{4A81D081-D19F-14F4-33E9-4B4D0C7B5507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6" name="Object 57">
            <a:extLst>
              <a:ext uri="{FF2B5EF4-FFF2-40B4-BE49-F238E27FC236}">
                <a16:creationId xmlns:a16="http://schemas.microsoft.com/office/drawing/2014/main" id="{9269595B-3EC1-3C33-F822-5C6D9A8A994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87" name="TextBox 986">
            <a:extLst>
              <a:ext uri="{FF2B5EF4-FFF2-40B4-BE49-F238E27FC236}">
                <a16:creationId xmlns:a16="http://schemas.microsoft.com/office/drawing/2014/main" id="{CBB8BAD4-FEBD-846B-8A7F-C3B51F1762E2}"/>
              </a:ext>
            </a:extLst>
          </p:cNvPr>
          <p:cNvSpPr txBox="1"/>
          <p:nvPr/>
        </p:nvSpPr>
        <p:spPr>
          <a:xfrm>
            <a:off x="12251955" y="6807141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바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아래쪽 벽에 충돌한 경우는 게임 점수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위치를 초기화하는 메소드</a:t>
            </a:r>
          </a:p>
        </p:txBody>
      </p:sp>
      <p:pic>
        <p:nvPicPr>
          <p:cNvPr id="988" name="그림 987">
            <a:extLst>
              <a:ext uri="{FF2B5EF4-FFF2-40B4-BE49-F238E27FC236}">
                <a16:creationId xmlns:a16="http://schemas.microsoft.com/office/drawing/2014/main" id="{55E5AD3A-AB3C-6907-17FD-B12C21F5EB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4" name="그룹 1001">
            <a:extLst>
              <a:ext uri="{FF2B5EF4-FFF2-40B4-BE49-F238E27FC236}">
                <a16:creationId xmlns:a16="http://schemas.microsoft.com/office/drawing/2014/main" id="{4FCA7AF3-05B5-57BC-FBB2-376918683BC5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85" name="Object 2">
              <a:extLst>
                <a:ext uri="{FF2B5EF4-FFF2-40B4-BE49-F238E27FC236}">
                  <a16:creationId xmlns:a16="http://schemas.microsoft.com/office/drawing/2014/main" id="{AF036CB2-28C0-773D-CEBE-81C78E7D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86" name="그룹 1002">
            <a:extLst>
              <a:ext uri="{FF2B5EF4-FFF2-40B4-BE49-F238E27FC236}">
                <a16:creationId xmlns:a16="http://schemas.microsoft.com/office/drawing/2014/main" id="{5F8967B2-12A7-B2B0-657F-859463ED4950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87" name="Object 5">
              <a:extLst>
                <a:ext uri="{FF2B5EF4-FFF2-40B4-BE49-F238E27FC236}">
                  <a16:creationId xmlns:a16="http://schemas.microsoft.com/office/drawing/2014/main" id="{F514460B-893D-F807-3B14-431FF590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88" name="그룹 1003">
            <a:extLst>
              <a:ext uri="{FF2B5EF4-FFF2-40B4-BE49-F238E27FC236}">
                <a16:creationId xmlns:a16="http://schemas.microsoft.com/office/drawing/2014/main" id="{2781356E-0D9E-9E4E-E502-AD2A03641373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89" name="Object 8">
              <a:extLst>
                <a:ext uri="{FF2B5EF4-FFF2-40B4-BE49-F238E27FC236}">
                  <a16:creationId xmlns:a16="http://schemas.microsoft.com/office/drawing/2014/main" id="{BDED6AB6-024E-010C-15A9-10E6CAE7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90" name="그룹 1012">
            <a:extLst>
              <a:ext uri="{FF2B5EF4-FFF2-40B4-BE49-F238E27FC236}">
                <a16:creationId xmlns:a16="http://schemas.microsoft.com/office/drawing/2014/main" id="{58E6CE6D-D9D6-0E3B-0BC5-12F7D77065E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91" name="Object 50">
              <a:extLst>
                <a:ext uri="{FF2B5EF4-FFF2-40B4-BE49-F238E27FC236}">
                  <a16:creationId xmlns:a16="http://schemas.microsoft.com/office/drawing/2014/main" id="{87008352-115F-78C5-0C86-1C327B87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92" name="그룹 1013">
            <a:extLst>
              <a:ext uri="{FF2B5EF4-FFF2-40B4-BE49-F238E27FC236}">
                <a16:creationId xmlns:a16="http://schemas.microsoft.com/office/drawing/2014/main" id="{200C7855-A9A5-8ACA-9247-5710578922FF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93" name="Object 55">
              <a:extLst>
                <a:ext uri="{FF2B5EF4-FFF2-40B4-BE49-F238E27FC236}">
                  <a16:creationId xmlns:a16="http://schemas.microsoft.com/office/drawing/2014/main" id="{F6C9299C-40F6-D45A-A9F4-9D6C9F85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94" name="TextBox 993">
            <a:extLst>
              <a:ext uri="{FF2B5EF4-FFF2-40B4-BE49-F238E27FC236}">
                <a16:creationId xmlns:a16="http://schemas.microsoft.com/office/drawing/2014/main" id="{25F871D0-3767-1DD5-908F-8D0778D00206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96" name="Object 57">
            <a:extLst>
              <a:ext uri="{FF2B5EF4-FFF2-40B4-BE49-F238E27FC236}">
                <a16:creationId xmlns:a16="http://schemas.microsoft.com/office/drawing/2014/main" id="{802C2A7C-6D45-ED27-930E-5AB1C2F18C3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68" name="TextBox 967">
            <a:extLst>
              <a:ext uri="{FF2B5EF4-FFF2-40B4-BE49-F238E27FC236}">
                <a16:creationId xmlns:a16="http://schemas.microsoft.com/office/drawing/2014/main" id="{8AB2DDF7-8AAE-0ACC-E1A9-0554745AA2CB}"/>
              </a:ext>
            </a:extLst>
          </p:cNvPr>
          <p:cNvSpPr txBox="1"/>
          <p:nvPr/>
        </p:nvSpPr>
        <p:spPr>
          <a:xfrm>
            <a:off x="12270044" y="6841105"/>
            <a:ext cx="5206029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BackgroundAudio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배경음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파일을 실행하는 메소드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StartAudio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(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시작 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효과음 파일을 실행하는 메소드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CollisionAudio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(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벽돌과 공이 충돌 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효과음 파일을 실행하는 메소드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0FA3F4A5-1E21-8CED-1FAC-36A04BCBEA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4" name="그룹 1001">
            <a:extLst>
              <a:ext uri="{FF2B5EF4-FFF2-40B4-BE49-F238E27FC236}">
                <a16:creationId xmlns:a16="http://schemas.microsoft.com/office/drawing/2014/main" id="{4FCA7AF3-05B5-57BC-FBB2-376918683BC5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85" name="Object 2">
              <a:extLst>
                <a:ext uri="{FF2B5EF4-FFF2-40B4-BE49-F238E27FC236}">
                  <a16:creationId xmlns:a16="http://schemas.microsoft.com/office/drawing/2014/main" id="{AF036CB2-28C0-773D-CEBE-81C78E7D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86" name="그룹 1002">
            <a:extLst>
              <a:ext uri="{FF2B5EF4-FFF2-40B4-BE49-F238E27FC236}">
                <a16:creationId xmlns:a16="http://schemas.microsoft.com/office/drawing/2014/main" id="{5F8967B2-12A7-B2B0-657F-859463ED4950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87" name="Object 5">
              <a:extLst>
                <a:ext uri="{FF2B5EF4-FFF2-40B4-BE49-F238E27FC236}">
                  <a16:creationId xmlns:a16="http://schemas.microsoft.com/office/drawing/2014/main" id="{F514460B-893D-F807-3B14-431FF590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88" name="그룹 1003">
            <a:extLst>
              <a:ext uri="{FF2B5EF4-FFF2-40B4-BE49-F238E27FC236}">
                <a16:creationId xmlns:a16="http://schemas.microsoft.com/office/drawing/2014/main" id="{2781356E-0D9E-9E4E-E502-AD2A03641373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89" name="Object 8">
              <a:extLst>
                <a:ext uri="{FF2B5EF4-FFF2-40B4-BE49-F238E27FC236}">
                  <a16:creationId xmlns:a16="http://schemas.microsoft.com/office/drawing/2014/main" id="{BDED6AB6-024E-010C-15A9-10E6CAE7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90" name="그룹 1012">
            <a:extLst>
              <a:ext uri="{FF2B5EF4-FFF2-40B4-BE49-F238E27FC236}">
                <a16:creationId xmlns:a16="http://schemas.microsoft.com/office/drawing/2014/main" id="{58E6CE6D-D9D6-0E3B-0BC5-12F7D77065E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91" name="Object 50">
              <a:extLst>
                <a:ext uri="{FF2B5EF4-FFF2-40B4-BE49-F238E27FC236}">
                  <a16:creationId xmlns:a16="http://schemas.microsoft.com/office/drawing/2014/main" id="{87008352-115F-78C5-0C86-1C327B87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92" name="그룹 1013">
            <a:extLst>
              <a:ext uri="{FF2B5EF4-FFF2-40B4-BE49-F238E27FC236}">
                <a16:creationId xmlns:a16="http://schemas.microsoft.com/office/drawing/2014/main" id="{200C7855-A9A5-8ACA-9247-5710578922FF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93" name="Object 55">
              <a:extLst>
                <a:ext uri="{FF2B5EF4-FFF2-40B4-BE49-F238E27FC236}">
                  <a16:creationId xmlns:a16="http://schemas.microsoft.com/office/drawing/2014/main" id="{F6C9299C-40F6-D45A-A9F4-9D6C9F85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94" name="TextBox 993">
            <a:extLst>
              <a:ext uri="{FF2B5EF4-FFF2-40B4-BE49-F238E27FC236}">
                <a16:creationId xmlns:a16="http://schemas.microsoft.com/office/drawing/2014/main" id="{25F871D0-3767-1DD5-908F-8D0778D00206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96" name="Object 57">
            <a:extLst>
              <a:ext uri="{FF2B5EF4-FFF2-40B4-BE49-F238E27FC236}">
                <a16:creationId xmlns:a16="http://schemas.microsoft.com/office/drawing/2014/main" id="{802C2A7C-6D45-ED27-930E-5AB1C2F18C3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68" name="TextBox 967">
            <a:extLst>
              <a:ext uri="{FF2B5EF4-FFF2-40B4-BE49-F238E27FC236}">
                <a16:creationId xmlns:a16="http://schemas.microsoft.com/office/drawing/2014/main" id="{8AB2DDF7-8AAE-0ACC-E1A9-0554745AA2CB}"/>
              </a:ext>
            </a:extLst>
          </p:cNvPr>
          <p:cNvSpPr txBox="1"/>
          <p:nvPr/>
        </p:nvSpPr>
        <p:spPr>
          <a:xfrm>
            <a:off x="12270044" y="6841105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checkCollisionBlock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벽돌과의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충돌한 벽돌의 색에 따라 점수를 다르게 획득하는 메소드</a:t>
            </a:r>
          </a:p>
        </p:txBody>
      </p:sp>
      <p:pic>
        <p:nvPicPr>
          <p:cNvPr id="998" name="그림 997">
            <a:extLst>
              <a:ext uri="{FF2B5EF4-FFF2-40B4-BE49-F238E27FC236}">
                <a16:creationId xmlns:a16="http://schemas.microsoft.com/office/drawing/2014/main" id="{0FA3F4A5-1E21-8CED-1FAC-36A04BCBEA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7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0" name="그룹 1001">
            <a:extLst>
              <a:ext uri="{FF2B5EF4-FFF2-40B4-BE49-F238E27FC236}">
                <a16:creationId xmlns:a16="http://schemas.microsoft.com/office/drawing/2014/main" id="{EBF6B9CB-CF08-3D52-4F6A-1D4AFF879C55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1" name="Object 2">
              <a:extLst>
                <a:ext uri="{FF2B5EF4-FFF2-40B4-BE49-F238E27FC236}">
                  <a16:creationId xmlns:a16="http://schemas.microsoft.com/office/drawing/2014/main" id="{41D4C6E8-86AD-0DEC-6FEE-E56100BE6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2" name="그룹 1002">
            <a:extLst>
              <a:ext uri="{FF2B5EF4-FFF2-40B4-BE49-F238E27FC236}">
                <a16:creationId xmlns:a16="http://schemas.microsoft.com/office/drawing/2014/main" id="{5985B762-38C0-950E-8DF3-BA49516361F3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3" name="Object 5">
              <a:extLst>
                <a:ext uri="{FF2B5EF4-FFF2-40B4-BE49-F238E27FC236}">
                  <a16:creationId xmlns:a16="http://schemas.microsoft.com/office/drawing/2014/main" id="{6836CD9D-70DE-70E8-A806-6090D39E1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4" name="그룹 1003">
            <a:extLst>
              <a:ext uri="{FF2B5EF4-FFF2-40B4-BE49-F238E27FC236}">
                <a16:creationId xmlns:a16="http://schemas.microsoft.com/office/drawing/2014/main" id="{B8BDB131-DE81-391B-0535-FD250CFF5CC4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5" name="Object 8">
              <a:extLst>
                <a:ext uri="{FF2B5EF4-FFF2-40B4-BE49-F238E27FC236}">
                  <a16:creationId xmlns:a16="http://schemas.microsoft.com/office/drawing/2014/main" id="{83CDABF5-1B12-2055-5664-1C57104F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6" name="그룹 1012">
            <a:extLst>
              <a:ext uri="{FF2B5EF4-FFF2-40B4-BE49-F238E27FC236}">
                <a16:creationId xmlns:a16="http://schemas.microsoft.com/office/drawing/2014/main" id="{8BCE8DBB-D4E2-CDE7-8F6D-677F15245D7F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77" name="Object 50">
              <a:extLst>
                <a:ext uri="{FF2B5EF4-FFF2-40B4-BE49-F238E27FC236}">
                  <a16:creationId xmlns:a16="http://schemas.microsoft.com/office/drawing/2014/main" id="{9CFABE6C-384E-5994-A182-A2EFBD0AD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78" name="그룹 1013">
            <a:extLst>
              <a:ext uri="{FF2B5EF4-FFF2-40B4-BE49-F238E27FC236}">
                <a16:creationId xmlns:a16="http://schemas.microsoft.com/office/drawing/2014/main" id="{3D784F35-57B8-A6E7-CD56-B5A0EA03C219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79" name="Object 55">
              <a:extLst>
                <a:ext uri="{FF2B5EF4-FFF2-40B4-BE49-F238E27FC236}">
                  <a16:creationId xmlns:a16="http://schemas.microsoft.com/office/drawing/2014/main" id="{505E9F8B-14FD-11C1-EF6A-B9FD5254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0" name="TextBox 979">
            <a:extLst>
              <a:ext uri="{FF2B5EF4-FFF2-40B4-BE49-F238E27FC236}">
                <a16:creationId xmlns:a16="http://schemas.microsoft.com/office/drawing/2014/main" id="{C45662B3-EED2-43CF-072D-9205F1EC1A8B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82" name="Object 57">
            <a:extLst>
              <a:ext uri="{FF2B5EF4-FFF2-40B4-BE49-F238E27FC236}">
                <a16:creationId xmlns:a16="http://schemas.microsoft.com/office/drawing/2014/main" id="{CBE5933B-346C-A95A-2E73-79C62982ECF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983" name="TextBox 982">
            <a:extLst>
              <a:ext uri="{FF2B5EF4-FFF2-40B4-BE49-F238E27FC236}">
                <a16:creationId xmlns:a16="http://schemas.microsoft.com/office/drawing/2014/main" id="{059C1392-5807-6D8C-5314-239EF893517E}"/>
              </a:ext>
            </a:extLst>
          </p:cNvPr>
          <p:cNvSpPr txBox="1"/>
          <p:nvPr/>
        </p:nvSpPr>
        <p:spPr>
          <a:xfrm>
            <a:off x="12270044" y="6841105"/>
            <a:ext cx="520602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checkCollisionBlock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공과 벽돌과의 충돌 시 공의 방향을 변경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충돌한 벽돌의 색에 따라 점수를 다르게 획득하는 메소드</a:t>
            </a:r>
          </a:p>
        </p:txBody>
      </p:sp>
      <p:pic>
        <p:nvPicPr>
          <p:cNvPr id="984" name="그림 983">
            <a:extLst>
              <a:ext uri="{FF2B5EF4-FFF2-40B4-BE49-F238E27FC236}">
                <a16:creationId xmlns:a16="http://schemas.microsoft.com/office/drawing/2014/main" id="{9DAF984B-9439-6643-3F81-A1BA37C00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solidFill>
            <a:srgbClr val="FFFFFF"/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7A3FD0-8CF2-D6F3-27F2-812E01623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8" y="1257300"/>
            <a:ext cx="7852555" cy="2309672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BF1C321-B765-1442-94A7-99C4DABF9BCA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C6D819AE-38D2-8F63-EE77-80C8B881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FEF4D0A6-377F-F9FF-309E-C55CACF4A197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C7D72425-D367-03E5-CD2B-D9153D38F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DEF20691-3CD6-C9EA-F444-0D740C30F340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AD192AB0-FDD5-9D83-1D26-F862FD13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92C303E3-583A-E15C-8A64-395CE885E033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21" name="Object 50">
              <a:extLst>
                <a:ext uri="{FF2B5EF4-FFF2-40B4-BE49-F238E27FC236}">
                  <a16:creationId xmlns:a16="http://schemas.microsoft.com/office/drawing/2014/main" id="{372929DC-2521-E085-5474-82031DB3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24" name="그룹 1013">
            <a:extLst>
              <a:ext uri="{FF2B5EF4-FFF2-40B4-BE49-F238E27FC236}">
                <a16:creationId xmlns:a16="http://schemas.microsoft.com/office/drawing/2014/main" id="{8E68CBA8-6B73-90F9-EC73-D3AC1305E82A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26" name="Object 55">
              <a:extLst>
                <a:ext uri="{FF2B5EF4-FFF2-40B4-BE49-F238E27FC236}">
                  <a16:creationId xmlns:a16="http://schemas.microsoft.com/office/drawing/2014/main" id="{43EBFBC5-9FB2-EB4C-48B2-ACAE3AF52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AC999B-C2D8-22B5-9FAE-C2F71B9C397C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34" name="Object 57">
            <a:extLst>
              <a:ext uri="{FF2B5EF4-FFF2-40B4-BE49-F238E27FC236}">
                <a16:creationId xmlns:a16="http://schemas.microsoft.com/office/drawing/2014/main" id="{36285605-77EC-65FF-91B7-3B8BEE4CB2C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03EB3-F321-0B1B-7113-6F1FAFB7CE5E}"/>
              </a:ext>
            </a:extLst>
          </p:cNvPr>
          <p:cNvSpPr txBox="1"/>
          <p:nvPr/>
        </p:nvSpPr>
        <p:spPr>
          <a:xfrm>
            <a:off x="12268200" y="6935569"/>
            <a:ext cx="528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메소드에서 </a:t>
            </a:r>
            <a:r>
              <a:rPr lang="en-US" altLang="ko-KR" i="0" dirty="0" err="1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MyFrame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객체를 생성하여 게임을 시작</a:t>
            </a:r>
            <a:endParaRPr lang="en-US" altLang="ko-KR" i="0" dirty="0">
              <a:solidFill>
                <a:srgbClr val="443936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E484B63-0BB8-26BC-2916-8B2E31421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29762"/>
            <a:ext cx="3880946" cy="40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15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sp>
        <p:nvSpPr>
          <p:cNvPr id="60" name="Object 29"/>
          <p:cNvSpPr txBox="1"/>
          <p:nvPr/>
        </p:nvSpPr>
        <p:spPr>
          <a:xfrm>
            <a:off x="-178521" y="1657390"/>
            <a:ext cx="18466521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kern="0" spc="700" dirty="0">
                <a:solidFill>
                  <a:srgbClr val="FF6833"/>
                </a:solidFill>
                <a:latin typeface="KHNPHandotum Bold" pitchFamily="34" charset="0"/>
                <a:cs typeface="KHNPHandotum Bold" pitchFamily="34" charset="0"/>
              </a:rPr>
              <a:t>목차</a:t>
            </a:r>
            <a:endParaRPr lang="en-US" dirty="0"/>
          </a:p>
        </p:txBody>
      </p:sp>
      <p:grpSp>
        <p:nvGrpSpPr>
          <p:cNvPr id="61" name="그룹 1007"/>
          <p:cNvGrpSpPr/>
          <p:nvPr/>
        </p:nvGrpSpPr>
        <p:grpSpPr>
          <a:xfrm>
            <a:off x="2235556" y="4573040"/>
            <a:ext cx="6984396" cy="1396879"/>
            <a:chOff x="2235556" y="4573040"/>
            <a:chExt cx="6984396" cy="1396879"/>
          </a:xfrm>
        </p:grpSpPr>
        <p:pic>
          <p:nvPicPr>
            <p:cNvPr id="62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5466" y="3965777"/>
              <a:ext cx="13968793" cy="2793759"/>
            </a:xfrm>
            <a:prstGeom prst="rect">
              <a:avLst/>
            </a:prstGeom>
          </p:spPr>
        </p:pic>
        <p:pic>
          <p:nvPicPr>
            <p:cNvPr id="63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556" y="4573040"/>
              <a:ext cx="6984396" cy="1396879"/>
            </a:xfrm>
            <a:prstGeom prst="rect">
              <a:avLst/>
            </a:prstGeom>
          </p:spPr>
        </p:pic>
      </p:grpSp>
      <p:grpSp>
        <p:nvGrpSpPr>
          <p:cNvPr id="64" name="그룹 1002"/>
          <p:cNvGrpSpPr/>
          <p:nvPr/>
        </p:nvGrpSpPr>
        <p:grpSpPr>
          <a:xfrm>
            <a:off x="9258048" y="4579874"/>
            <a:ext cx="6984396" cy="1396879"/>
            <a:chOff x="9258048" y="4579874"/>
            <a:chExt cx="6984396" cy="1396879"/>
          </a:xfrm>
        </p:grpSpPr>
        <p:pic>
          <p:nvPicPr>
            <p:cNvPr id="65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026" y="3972610"/>
              <a:ext cx="13968793" cy="2793759"/>
            </a:xfrm>
            <a:prstGeom prst="rect">
              <a:avLst/>
            </a:prstGeom>
          </p:spPr>
        </p:pic>
        <p:pic>
          <p:nvPicPr>
            <p:cNvPr id="66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048" y="4579874"/>
              <a:ext cx="6984396" cy="1396879"/>
            </a:xfrm>
            <a:prstGeom prst="rect">
              <a:avLst/>
            </a:prstGeom>
          </p:spPr>
        </p:pic>
      </p:grpSp>
      <p:grpSp>
        <p:nvGrpSpPr>
          <p:cNvPr id="67" name="그룹 1006"/>
          <p:cNvGrpSpPr/>
          <p:nvPr/>
        </p:nvGrpSpPr>
        <p:grpSpPr>
          <a:xfrm>
            <a:off x="2235556" y="5969920"/>
            <a:ext cx="6984396" cy="1396879"/>
            <a:chOff x="2235556" y="5969920"/>
            <a:chExt cx="6984396" cy="1396879"/>
          </a:xfrm>
        </p:grpSpPr>
        <p:pic>
          <p:nvPicPr>
            <p:cNvPr id="68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5466" y="5362656"/>
              <a:ext cx="13968793" cy="2793759"/>
            </a:xfrm>
            <a:prstGeom prst="rect">
              <a:avLst/>
            </a:prstGeom>
          </p:spPr>
        </p:pic>
        <p:pic>
          <p:nvPicPr>
            <p:cNvPr id="69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556" y="5969920"/>
              <a:ext cx="6984396" cy="1396879"/>
            </a:xfrm>
            <a:prstGeom prst="rect">
              <a:avLst/>
            </a:prstGeom>
          </p:spPr>
        </p:pic>
      </p:grpSp>
      <p:grpSp>
        <p:nvGrpSpPr>
          <p:cNvPr id="70" name="그룹 1003"/>
          <p:cNvGrpSpPr/>
          <p:nvPr/>
        </p:nvGrpSpPr>
        <p:grpSpPr>
          <a:xfrm>
            <a:off x="9258048" y="5973094"/>
            <a:ext cx="6984396" cy="1396879"/>
            <a:chOff x="9258048" y="5973094"/>
            <a:chExt cx="6984396" cy="1396879"/>
          </a:xfrm>
        </p:grpSpPr>
        <p:pic>
          <p:nvPicPr>
            <p:cNvPr id="71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026" y="5365831"/>
              <a:ext cx="13968793" cy="2793759"/>
            </a:xfrm>
            <a:prstGeom prst="rect">
              <a:avLst/>
            </a:prstGeom>
          </p:spPr>
        </p:pic>
        <p:pic>
          <p:nvPicPr>
            <p:cNvPr id="72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048" y="5973094"/>
              <a:ext cx="6984396" cy="139687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2235556" y="7366799"/>
            <a:ext cx="6984396" cy="1396879"/>
            <a:chOff x="2235556" y="7366799"/>
            <a:chExt cx="6984396" cy="1396879"/>
          </a:xfrm>
        </p:grpSpPr>
        <p:pic>
          <p:nvPicPr>
            <p:cNvPr id="74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5466" y="6759535"/>
              <a:ext cx="13968793" cy="2793759"/>
            </a:xfrm>
            <a:prstGeom prst="rect">
              <a:avLst/>
            </a:prstGeom>
          </p:spPr>
        </p:pic>
        <p:pic>
          <p:nvPicPr>
            <p:cNvPr id="75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556" y="7366799"/>
              <a:ext cx="6984396" cy="1396879"/>
            </a:xfrm>
            <a:prstGeom prst="rect">
              <a:avLst/>
            </a:prstGeom>
          </p:spPr>
        </p:pic>
      </p:grpSp>
      <p:grpSp>
        <p:nvGrpSpPr>
          <p:cNvPr id="76" name="그룹 1004"/>
          <p:cNvGrpSpPr/>
          <p:nvPr/>
        </p:nvGrpSpPr>
        <p:grpSpPr>
          <a:xfrm>
            <a:off x="9258048" y="7366799"/>
            <a:ext cx="6984396" cy="1396879"/>
            <a:chOff x="9258048" y="7366799"/>
            <a:chExt cx="6984396" cy="1396879"/>
          </a:xfrm>
        </p:grpSpPr>
        <p:pic>
          <p:nvPicPr>
            <p:cNvPr id="77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026" y="6759535"/>
              <a:ext cx="13968793" cy="2793759"/>
            </a:xfrm>
            <a:prstGeom prst="rect">
              <a:avLst/>
            </a:prstGeom>
          </p:spPr>
        </p:pic>
        <p:pic>
          <p:nvPicPr>
            <p:cNvPr id="78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8048" y="7366799"/>
              <a:ext cx="6984396" cy="1396879"/>
            </a:xfrm>
            <a:prstGeom prst="rect">
              <a:avLst/>
            </a:prstGeom>
          </p:spPr>
        </p:pic>
      </p:grpSp>
      <p:pic>
        <p:nvPicPr>
          <p:cNvPr id="82" name="Object 4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7266" y="4387897"/>
            <a:ext cx="1847572" cy="1847572"/>
          </a:xfrm>
          <a:prstGeom prst="rect">
            <a:avLst/>
          </a:prstGeom>
        </p:spPr>
      </p:pic>
      <p:sp>
        <p:nvSpPr>
          <p:cNvPr id="83" name="Object 45"/>
          <p:cNvSpPr txBox="1"/>
          <p:nvPr/>
        </p:nvSpPr>
        <p:spPr>
          <a:xfrm>
            <a:off x="2731203" y="4779902"/>
            <a:ext cx="701547" cy="1235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kern="0" spc="-1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1</a:t>
            </a:r>
            <a:endParaRPr lang="en-US" dirty="0"/>
          </a:p>
        </p:txBody>
      </p:sp>
      <p:grpSp>
        <p:nvGrpSpPr>
          <p:cNvPr id="84" name="그룹 1011"/>
          <p:cNvGrpSpPr/>
          <p:nvPr/>
        </p:nvGrpSpPr>
        <p:grpSpPr>
          <a:xfrm>
            <a:off x="2618863" y="4789494"/>
            <a:ext cx="923786" cy="1243018"/>
            <a:chOff x="2618863" y="4789494"/>
            <a:chExt cx="923786" cy="1243018"/>
          </a:xfrm>
        </p:grpSpPr>
        <p:grpSp>
          <p:nvGrpSpPr>
            <p:cNvPr id="85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87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88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86" name="Object 45"/>
            <p:cNvSpPr txBox="1"/>
            <p:nvPr/>
          </p:nvSpPr>
          <p:spPr>
            <a:xfrm>
              <a:off x="2712535" y="4797179"/>
              <a:ext cx="701547" cy="12353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  <a:cs typeface="Noto Sans CJK KR Black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33" name="그룹 1011"/>
          <p:cNvGrpSpPr/>
          <p:nvPr/>
        </p:nvGrpSpPr>
        <p:grpSpPr>
          <a:xfrm>
            <a:off x="2618863" y="6211250"/>
            <a:ext cx="923786" cy="923786"/>
            <a:chOff x="2618863" y="4789494"/>
            <a:chExt cx="923786" cy="923786"/>
          </a:xfrm>
        </p:grpSpPr>
        <p:grpSp>
          <p:nvGrpSpPr>
            <p:cNvPr id="13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36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37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35" name="Object 45"/>
            <p:cNvSpPr txBox="1"/>
            <p:nvPr/>
          </p:nvSpPr>
          <p:spPr>
            <a:xfrm>
              <a:off x="2712535" y="4813713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2</a:t>
              </a:r>
              <a:endParaRPr lang="en-US" dirty="0"/>
            </a:p>
          </p:txBody>
        </p:sp>
      </p:grpSp>
      <p:grpSp>
        <p:nvGrpSpPr>
          <p:cNvPr id="138" name="그룹 1011"/>
          <p:cNvGrpSpPr/>
          <p:nvPr/>
        </p:nvGrpSpPr>
        <p:grpSpPr>
          <a:xfrm>
            <a:off x="2618863" y="7608497"/>
            <a:ext cx="923786" cy="923786"/>
            <a:chOff x="2618863" y="4789494"/>
            <a:chExt cx="923786" cy="923786"/>
          </a:xfrm>
        </p:grpSpPr>
        <p:grpSp>
          <p:nvGrpSpPr>
            <p:cNvPr id="139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41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42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40" name="Object 45"/>
            <p:cNvSpPr txBox="1"/>
            <p:nvPr/>
          </p:nvSpPr>
          <p:spPr>
            <a:xfrm>
              <a:off x="2731203" y="4862441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43" name="그룹 1011"/>
          <p:cNvGrpSpPr/>
          <p:nvPr/>
        </p:nvGrpSpPr>
        <p:grpSpPr>
          <a:xfrm>
            <a:off x="9641331" y="4786187"/>
            <a:ext cx="923786" cy="923786"/>
            <a:chOff x="2618863" y="4789494"/>
            <a:chExt cx="923786" cy="923786"/>
          </a:xfrm>
        </p:grpSpPr>
        <p:grpSp>
          <p:nvGrpSpPr>
            <p:cNvPr id="14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46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47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45" name="Object 45"/>
            <p:cNvSpPr txBox="1"/>
            <p:nvPr/>
          </p:nvSpPr>
          <p:spPr>
            <a:xfrm>
              <a:off x="2731203" y="4827230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4</a:t>
              </a:r>
              <a:endParaRPr lang="en-US" dirty="0"/>
            </a:p>
          </p:txBody>
        </p:sp>
      </p:grpSp>
      <p:grpSp>
        <p:nvGrpSpPr>
          <p:cNvPr id="148" name="그룹 1011"/>
          <p:cNvGrpSpPr/>
          <p:nvPr/>
        </p:nvGrpSpPr>
        <p:grpSpPr>
          <a:xfrm>
            <a:off x="9641331" y="6187033"/>
            <a:ext cx="923786" cy="923786"/>
            <a:chOff x="2618863" y="4789494"/>
            <a:chExt cx="923786" cy="923786"/>
          </a:xfrm>
        </p:grpSpPr>
        <p:grpSp>
          <p:nvGrpSpPr>
            <p:cNvPr id="149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51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52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50" name="Object 45"/>
            <p:cNvSpPr txBox="1"/>
            <p:nvPr/>
          </p:nvSpPr>
          <p:spPr>
            <a:xfrm>
              <a:off x="2731203" y="4812761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5</a:t>
              </a:r>
              <a:endParaRPr lang="en-US" dirty="0"/>
            </a:p>
          </p:txBody>
        </p:sp>
      </p:grpSp>
      <p:grpSp>
        <p:nvGrpSpPr>
          <p:cNvPr id="153" name="그룹 1011"/>
          <p:cNvGrpSpPr/>
          <p:nvPr/>
        </p:nvGrpSpPr>
        <p:grpSpPr>
          <a:xfrm>
            <a:off x="9641331" y="7599561"/>
            <a:ext cx="923786" cy="923786"/>
            <a:chOff x="2618863" y="4789494"/>
            <a:chExt cx="923786" cy="923786"/>
          </a:xfrm>
        </p:grpSpPr>
        <p:grpSp>
          <p:nvGrpSpPr>
            <p:cNvPr id="154" name="그룹 1012"/>
            <p:cNvGrpSpPr/>
            <p:nvPr/>
          </p:nvGrpSpPr>
          <p:grpSpPr>
            <a:xfrm>
              <a:off x="2618863" y="4789494"/>
              <a:ext cx="923786" cy="923786"/>
              <a:chOff x="2618863" y="4789494"/>
              <a:chExt cx="923786" cy="923786"/>
            </a:xfrm>
          </p:grpSpPr>
          <p:pic>
            <p:nvPicPr>
              <p:cNvPr id="156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7266" y="4387897"/>
                <a:ext cx="1847572" cy="1847572"/>
              </a:xfrm>
              <a:prstGeom prst="rect">
                <a:avLst/>
              </a:prstGeom>
            </p:spPr>
          </p:pic>
          <p:pic>
            <p:nvPicPr>
              <p:cNvPr id="157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18863" y="4789494"/>
                <a:ext cx="923786" cy="923786"/>
              </a:xfrm>
              <a:prstGeom prst="rect">
                <a:avLst/>
              </a:prstGeom>
            </p:spPr>
          </p:pic>
        </p:grpSp>
        <p:sp>
          <p:nvSpPr>
            <p:cNvPr id="155" name="Object 45"/>
            <p:cNvSpPr txBox="1"/>
            <p:nvPr/>
          </p:nvSpPr>
          <p:spPr>
            <a:xfrm>
              <a:off x="2724280" y="4847158"/>
              <a:ext cx="701547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600" kern="0" spc="-100" dirty="0">
                  <a:solidFill>
                    <a:srgbClr val="FFFFFF"/>
                  </a:solidFill>
                  <a:latin typeface="Noto Sans CJK KR Black" pitchFamily="34" charset="0"/>
                </a:rPr>
                <a:t>6</a:t>
              </a:r>
              <a:endParaRPr lang="en-US" dirty="0"/>
            </a:p>
          </p:txBody>
        </p:sp>
      </p:grpSp>
      <p:grpSp>
        <p:nvGrpSpPr>
          <p:cNvPr id="158" name="그룹 1008"/>
          <p:cNvGrpSpPr/>
          <p:nvPr/>
        </p:nvGrpSpPr>
        <p:grpSpPr>
          <a:xfrm>
            <a:off x="619048" y="499213"/>
            <a:ext cx="17047619" cy="798440"/>
            <a:chOff x="619048" y="592036"/>
            <a:chExt cx="17047619" cy="798440"/>
          </a:xfrm>
        </p:grpSpPr>
        <p:pic>
          <p:nvPicPr>
            <p:cNvPr id="159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160" name="그룹 1009"/>
          <p:cNvGrpSpPr/>
          <p:nvPr/>
        </p:nvGrpSpPr>
        <p:grpSpPr>
          <a:xfrm>
            <a:off x="619048" y="499213"/>
            <a:ext cx="612698" cy="798440"/>
            <a:chOff x="619048" y="592036"/>
            <a:chExt cx="612698" cy="798440"/>
          </a:xfrm>
        </p:grpSpPr>
        <p:pic>
          <p:nvPicPr>
            <p:cNvPr id="161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164" name="그룹 1023"/>
          <p:cNvGrpSpPr/>
          <p:nvPr/>
        </p:nvGrpSpPr>
        <p:grpSpPr>
          <a:xfrm>
            <a:off x="15025201" y="-104762"/>
            <a:ext cx="1782363" cy="1884104"/>
            <a:chOff x="15025201" y="-104762"/>
            <a:chExt cx="1782363" cy="1884104"/>
          </a:xfrm>
        </p:grpSpPr>
        <p:pic>
          <p:nvPicPr>
            <p:cNvPr id="165" name="Object 8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5201" y="-104762"/>
              <a:ext cx="1782363" cy="18841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50F47A1F-0D98-7AA8-737F-AB1B1E471060}"/>
              </a:ext>
            </a:extLst>
          </p:cNvPr>
          <p:cNvGrpSpPr/>
          <p:nvPr/>
        </p:nvGrpSpPr>
        <p:grpSpPr>
          <a:xfrm>
            <a:off x="17065702" y="506903"/>
            <a:ext cx="612698" cy="798440"/>
            <a:chOff x="619048" y="592036"/>
            <a:chExt cx="612698" cy="798440"/>
          </a:xfrm>
        </p:grpSpPr>
        <p:pic>
          <p:nvPicPr>
            <p:cNvPr id="3" name="Object 26">
              <a:extLst>
                <a:ext uri="{FF2B5EF4-FFF2-40B4-BE49-F238E27FC236}">
                  <a16:creationId xmlns:a16="http://schemas.microsoft.com/office/drawing/2014/main" id="{DBF98C1A-1CB8-7F21-DFB8-DF0BAF27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D1FDB7-EFDC-5DDE-0180-8A4B6B203709}"/>
              </a:ext>
            </a:extLst>
          </p:cNvPr>
          <p:cNvSpPr txBox="1"/>
          <p:nvPr/>
        </p:nvSpPr>
        <p:spPr>
          <a:xfrm>
            <a:off x="3774746" y="498592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7FE8E-C222-EB50-8CCB-8F77E5A19575}"/>
              </a:ext>
            </a:extLst>
          </p:cNvPr>
          <p:cNvSpPr txBox="1"/>
          <p:nvPr/>
        </p:nvSpPr>
        <p:spPr>
          <a:xfrm>
            <a:off x="3774746" y="6346986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70AD2-9608-6A9A-A936-E19111184078}"/>
              </a:ext>
            </a:extLst>
          </p:cNvPr>
          <p:cNvSpPr txBox="1"/>
          <p:nvPr/>
        </p:nvSpPr>
        <p:spPr>
          <a:xfrm>
            <a:off x="3758332" y="7769066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7CD54-CA63-FA65-D276-17FFFC5AFC08}"/>
              </a:ext>
            </a:extLst>
          </p:cNvPr>
          <p:cNvSpPr txBox="1"/>
          <p:nvPr/>
        </p:nvSpPr>
        <p:spPr>
          <a:xfrm>
            <a:off x="10850086" y="6336927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참여 소감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67E8F-5FE7-237A-9767-31C9EDCE57A8}"/>
              </a:ext>
            </a:extLst>
          </p:cNvPr>
          <p:cNvSpPr txBox="1"/>
          <p:nvPr/>
        </p:nvSpPr>
        <p:spPr>
          <a:xfrm>
            <a:off x="10852661" y="4927424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A88B-FD29-D0FB-58D0-7E23023DB9C0}"/>
              </a:ext>
            </a:extLst>
          </p:cNvPr>
          <p:cNvSpPr txBox="1"/>
          <p:nvPr/>
        </p:nvSpPr>
        <p:spPr>
          <a:xfrm>
            <a:off x="10850086" y="7771688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자료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3CE8AB1-10F9-C0F9-6FA1-85B53C8B7B50}"/>
              </a:ext>
            </a:extLst>
          </p:cNvPr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B9FB8066-FE14-14A0-F0B5-47F7B300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7FE01B29-8343-3012-0C8F-22E82630A8B7}"/>
              </a:ext>
            </a:extLst>
          </p:cNvPr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F7EC091B-57AB-707B-706A-F30B0D914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275F8C-9A5C-5814-0A0B-65B765B960C1}"/>
              </a:ext>
            </a:extLst>
          </p:cNvPr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시연</a:t>
            </a:r>
          </a:p>
        </p:txBody>
      </p:sp>
      <p:pic>
        <p:nvPicPr>
          <p:cNvPr id="5" name="Object 43">
            <a:extLst>
              <a:ext uri="{FF2B5EF4-FFF2-40B4-BE49-F238E27FC236}">
                <a16:creationId xmlns:a16="http://schemas.microsoft.com/office/drawing/2014/main" id="{57889474-0BE4-CE64-3416-C4D3E98C7DE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74" y="643561"/>
            <a:ext cx="561509" cy="798985"/>
          </a:xfrm>
          <a:prstGeom prst="rect">
            <a:avLst/>
          </a:prstGeom>
        </p:spPr>
      </p:pic>
      <p:pic>
        <p:nvPicPr>
          <p:cNvPr id="10" name="Game">
            <a:hlinkClick r:id="" action="ppaction://media"/>
            <a:extLst>
              <a:ext uri="{FF2B5EF4-FFF2-40B4-BE49-F238E27FC236}">
                <a16:creationId xmlns:a16="http://schemas.microsoft.com/office/drawing/2014/main" id="{962E74C3-17C7-E601-51BB-B66FA989DB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4386" y="1600431"/>
            <a:ext cx="15986125" cy="8496069"/>
          </a:xfrm>
        </p:spPr>
      </p:pic>
    </p:spTree>
    <p:extLst>
      <p:ext uri="{BB962C8B-B14F-4D97-AF65-F5344CB8AC3E}">
        <p14:creationId xmlns:p14="http://schemas.microsoft.com/office/powerpoint/2010/main" val="3205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8F6FC74-B414-212B-7F19-9698B778B021}"/>
              </a:ext>
            </a:extLst>
          </p:cNvPr>
          <p:cNvGrpSpPr/>
          <p:nvPr/>
        </p:nvGrpSpPr>
        <p:grpSpPr>
          <a:xfrm>
            <a:off x="9004828" y="2247900"/>
            <a:ext cx="6844772" cy="5466111"/>
            <a:chOff x="8915239" y="2066932"/>
            <a:chExt cx="6386897" cy="627606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4150201-7AA5-0328-2DE5-2F357FC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239" y="2066932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004829" y="2247900"/>
            <a:ext cx="6844771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52595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67907" y="2510543"/>
            <a:ext cx="176893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590800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371600" y="67372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참여 소감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0581" y="2815590"/>
            <a:ext cx="65021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프로젝트 주제를 선정하고 기존 코드를 이해</a:t>
            </a:r>
            <a:r>
              <a:rPr lang="en-US" altLang="ko-KR" b="1" dirty="0"/>
              <a:t>, </a:t>
            </a:r>
            <a:r>
              <a:rPr lang="ko-KR" altLang="en-US" b="1" dirty="0"/>
              <a:t>수정하는 과정에서</a:t>
            </a:r>
            <a:r>
              <a:rPr lang="en-US" altLang="ko-KR" b="1" dirty="0"/>
              <a:t> </a:t>
            </a:r>
            <a:r>
              <a:rPr lang="ko-KR" altLang="en-US" b="1" dirty="0"/>
              <a:t>여러 어려움을 겪었지만</a:t>
            </a:r>
            <a:r>
              <a:rPr lang="en-US" altLang="ko-KR" b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평소 </a:t>
            </a:r>
            <a:r>
              <a:rPr lang="en-US" altLang="ko-KR" b="1" dirty="0"/>
              <a:t>console </a:t>
            </a:r>
            <a:r>
              <a:rPr lang="ko-KR" altLang="en-US" b="1" dirty="0"/>
              <a:t>창으로 보던 코드가 실행되는 과정을 </a:t>
            </a:r>
            <a:r>
              <a:rPr lang="en-US" altLang="ko-KR" b="1" dirty="0"/>
              <a:t>GUI</a:t>
            </a:r>
            <a:r>
              <a:rPr lang="ko-KR" altLang="en-US" b="1" dirty="0"/>
              <a:t>를 통해 실행하면서 더 직관적으로 볼 수 있는 점이 재미있었습니다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또한 프로그램을 사람들에게 설명하기 위해서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평소 잘 달지 않던 주석을 열심히 달면서</a:t>
            </a:r>
            <a:r>
              <a:rPr lang="en-US" altLang="ko-KR" b="1" dirty="0"/>
              <a:t> </a:t>
            </a:r>
            <a:r>
              <a:rPr lang="ko-KR" altLang="en-US" b="1" dirty="0"/>
              <a:t>주석의 필요성을 절감할 수 있었고</a:t>
            </a:r>
            <a:r>
              <a:rPr lang="en-US" altLang="ko-KR" b="1" dirty="0"/>
              <a:t>,</a:t>
            </a:r>
            <a:r>
              <a:rPr lang="ko-KR" altLang="en-US" b="1" dirty="0"/>
              <a:t> 완성 후  이해가 부족한 개념들이 어떤 부분들인지 되돌아보면서 앞으로 제가 추가하고 싶은 기능들을 구현할 수 있도록 열심히 </a:t>
            </a:r>
            <a:r>
              <a:rPr lang="ko-KR" altLang="en-US" b="1" dirty="0" err="1"/>
              <a:t>해야겠다고</a:t>
            </a:r>
            <a:r>
              <a:rPr lang="ko-KR" altLang="en-US" b="1" dirty="0"/>
              <a:t> 다짐하였습니다 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  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A93D1-11BA-4C00-6127-8EFEA2CB0189}"/>
              </a:ext>
            </a:extLst>
          </p:cNvPr>
          <p:cNvSpPr txBox="1"/>
          <p:nvPr/>
        </p:nvSpPr>
        <p:spPr>
          <a:xfrm>
            <a:off x="4052855" y="71012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EE316-9BD7-B8AE-6377-BC016438A14E}"/>
              </a:ext>
            </a:extLst>
          </p:cNvPr>
          <p:cNvSpPr txBox="1"/>
          <p:nvPr/>
        </p:nvSpPr>
        <p:spPr>
          <a:xfrm>
            <a:off x="9283016" y="2361573"/>
            <a:ext cx="214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참여 소감</a:t>
            </a:r>
          </a:p>
        </p:txBody>
      </p:sp>
      <p:pic>
        <p:nvPicPr>
          <p:cNvPr id="7" name="Object 93">
            <a:extLst>
              <a:ext uri="{FF2B5EF4-FFF2-40B4-BE49-F238E27FC236}">
                <a16:creationId xmlns:a16="http://schemas.microsoft.com/office/drawing/2014/main" id="{95BDF7EF-2DF4-EDE7-3A02-FAE8A63E631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502" y="643561"/>
            <a:ext cx="562585" cy="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6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8F6FC74-B414-212B-7F19-9698B778B021}"/>
              </a:ext>
            </a:extLst>
          </p:cNvPr>
          <p:cNvGrpSpPr/>
          <p:nvPr/>
        </p:nvGrpSpPr>
        <p:grpSpPr>
          <a:xfrm>
            <a:off x="9004828" y="2247900"/>
            <a:ext cx="6844772" cy="5466111"/>
            <a:chOff x="8915239" y="2066932"/>
            <a:chExt cx="6386897" cy="627606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4150201-7AA5-0328-2DE5-2F357FC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239" y="2066932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004829" y="2247900"/>
            <a:ext cx="6844771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52595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67907" y="2510543"/>
            <a:ext cx="176893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590800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371600" y="673721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자료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0581" y="3693506"/>
            <a:ext cx="6502126" cy="305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Wav</a:t>
            </a:r>
            <a:r>
              <a:rPr lang="ko-KR" altLang="en-US" sz="2000" dirty="0"/>
              <a:t>파일 재생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https://selfdevelope.tistory.com/623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벽돌깨기</a:t>
            </a:r>
            <a:r>
              <a:rPr lang="ko-KR" altLang="en-US" sz="2000" dirty="0"/>
              <a:t> 게임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https://www.youtube.com/watch?v=wWKl-82svhg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A93D1-11BA-4C00-6127-8EFEA2CB0189}"/>
              </a:ext>
            </a:extLst>
          </p:cNvPr>
          <p:cNvSpPr txBox="1"/>
          <p:nvPr/>
        </p:nvSpPr>
        <p:spPr>
          <a:xfrm>
            <a:off x="4052855" y="71012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EE316-9BD7-B8AE-6377-BC016438A14E}"/>
              </a:ext>
            </a:extLst>
          </p:cNvPr>
          <p:cNvSpPr txBox="1"/>
          <p:nvPr/>
        </p:nvSpPr>
        <p:spPr>
          <a:xfrm>
            <a:off x="9283016" y="2361573"/>
            <a:ext cx="214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자료</a:t>
            </a:r>
          </a:p>
        </p:txBody>
      </p:sp>
      <p:pic>
        <p:nvPicPr>
          <p:cNvPr id="8" name="Object 22">
            <a:extLst>
              <a:ext uri="{FF2B5EF4-FFF2-40B4-BE49-F238E27FC236}">
                <a16:creationId xmlns:a16="http://schemas.microsoft.com/office/drawing/2014/main" id="{9762DEAE-A790-EFB6-27C2-059BA1523E7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726" y="643561"/>
            <a:ext cx="543233" cy="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6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242661">
            <a:off x="829873" y="2656908"/>
            <a:ext cx="6446103" cy="1986406"/>
            <a:chOff x="829873" y="2261581"/>
            <a:chExt cx="6446103" cy="1986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29873" y="2261581"/>
              <a:ext cx="6446103" cy="1986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2661">
            <a:off x="907107" y="2388405"/>
            <a:ext cx="6870407" cy="2976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3843" y="4888412"/>
            <a:ext cx="13104157" cy="1986406"/>
            <a:chOff x="1373843" y="4888412"/>
            <a:chExt cx="9220843" cy="1986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">
              <a:off x="1373843" y="4888412"/>
              <a:ext cx="9220843" cy="198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2036" y="5551987"/>
            <a:ext cx="302564" cy="260205"/>
            <a:chOff x="9766935" y="5551987"/>
            <a:chExt cx="302564" cy="260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620000">
              <a:off x="9766935" y="5551987"/>
              <a:ext cx="302564" cy="260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927" y="5210424"/>
            <a:ext cx="466667" cy="1974039"/>
            <a:chOff x="1379927" y="5112627"/>
            <a:chExt cx="466667" cy="19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420000">
              <a:off x="1379927" y="5112627"/>
              <a:ext cx="466667" cy="199047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AB053B2-8AB1-0271-8ECA-AC17D2B0EF8F}"/>
              </a:ext>
            </a:extLst>
          </p:cNvPr>
          <p:cNvSpPr txBox="1"/>
          <p:nvPr/>
        </p:nvSpPr>
        <p:spPr>
          <a:xfrm rot="21404738">
            <a:off x="2118559" y="5333240"/>
            <a:ext cx="10687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</a:t>
            </a:r>
            <a:r>
              <a:rPr lang="ko-KR" altLang="en-US" sz="66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보는</a:t>
            </a:r>
            <a:r>
              <a:rPr lang="ko-KR" altLang="en-US" sz="6600" b="1" dirty="0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600" b="1" dirty="0" err="1">
                <a:solidFill>
                  <a:srgbClr val="FF68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벽돌깨기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9B960DC-C6ED-81DE-BCD8-7C8A35BF77F5}"/>
              </a:ext>
            </a:extLst>
          </p:cNvPr>
          <p:cNvGrpSpPr/>
          <p:nvPr/>
        </p:nvGrpSpPr>
        <p:grpSpPr>
          <a:xfrm>
            <a:off x="9315476" y="1935369"/>
            <a:ext cx="6305524" cy="6639973"/>
            <a:chOff x="7722543" y="1935369"/>
            <a:chExt cx="6386897" cy="6276069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43266C8-8836-D9C8-8500-7C7E7AA8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543" y="1935369"/>
              <a:ext cx="6386897" cy="6276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5476" y="1944440"/>
            <a:ext cx="6305524" cy="639573"/>
            <a:chOff x="6015946" y="5521945"/>
            <a:chExt cx="6305524" cy="63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214117" y="2185389"/>
            <a:ext cx="153727" cy="132205"/>
            <a:chOff x="11930226" y="5784588"/>
            <a:chExt cx="153727" cy="1322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836" y="643561"/>
            <a:ext cx="566413" cy="79898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79" name="그룹 1022"/>
          <p:cNvGrpSpPr/>
          <p:nvPr/>
        </p:nvGrpSpPr>
        <p:grpSpPr>
          <a:xfrm>
            <a:off x="4438836" y="7886700"/>
            <a:ext cx="2062405" cy="688642"/>
            <a:chOff x="2535587" y="7025369"/>
            <a:chExt cx="2062405" cy="688642"/>
          </a:xfrm>
        </p:grpSpPr>
        <p:pic>
          <p:nvPicPr>
            <p:cNvPr id="80" name="Object 8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sp>
        <p:nvSpPr>
          <p:cNvPr id="82" name="직사각형 81"/>
          <p:cNvSpPr/>
          <p:nvPr/>
        </p:nvSpPr>
        <p:spPr>
          <a:xfrm>
            <a:off x="2609876" y="1975036"/>
            <a:ext cx="5720327" cy="5623844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4762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4608263" y="804635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구현 화면</a:t>
            </a:r>
          </a:p>
        </p:txBody>
      </p:sp>
      <p:grpSp>
        <p:nvGrpSpPr>
          <p:cNvPr id="87" name="그룹 1004"/>
          <p:cNvGrpSpPr/>
          <p:nvPr/>
        </p:nvGrpSpPr>
        <p:grpSpPr>
          <a:xfrm>
            <a:off x="9315476" y="3848100"/>
            <a:ext cx="6305524" cy="639573"/>
            <a:chOff x="6015946" y="5521945"/>
            <a:chExt cx="6305524" cy="639573"/>
          </a:xfrm>
        </p:grpSpPr>
        <p:pic>
          <p:nvPicPr>
            <p:cNvPr id="8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5521945"/>
              <a:ext cx="6305524" cy="639573"/>
            </a:xfrm>
            <a:prstGeom prst="rect">
              <a:avLst/>
            </a:prstGeom>
          </p:spPr>
        </p:pic>
      </p:grpSp>
      <p:grpSp>
        <p:nvGrpSpPr>
          <p:cNvPr id="91" name="그룹 1013"/>
          <p:cNvGrpSpPr/>
          <p:nvPr/>
        </p:nvGrpSpPr>
        <p:grpSpPr>
          <a:xfrm>
            <a:off x="15223056" y="4101783"/>
            <a:ext cx="153727" cy="132205"/>
            <a:chOff x="11930226" y="5784588"/>
            <a:chExt cx="153727" cy="132205"/>
          </a:xfrm>
        </p:grpSpPr>
        <p:pic>
          <p:nvPicPr>
            <p:cNvPr id="9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930226" y="5784588"/>
              <a:ext cx="153727" cy="132205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1371600" y="673721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소개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989800" y="3021568"/>
            <a:ext cx="149271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B6B6B"/>
                </a:solidFill>
                <a:latin typeface="Rockwell" panose="02060603020205020403" pitchFamily="18" charset="0"/>
                <a:ea typeface="HY견고딕" panose="02030600000101010101" pitchFamily="18" charset="-127"/>
              </a:rPr>
              <a:t>벽돌 깨기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045229" y="205143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 제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066000" y="3970527"/>
            <a:ext cx="396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636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요소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829800" y="5101854"/>
            <a:ext cx="5384317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▶ 벽돌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Rows 5 / </a:t>
            </a:r>
            <a:r>
              <a:rPr lang="en-US" altLang="ko-KR" dirty="0" err="1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Colums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10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줄마다 색깔을 달리하고 획득 점수를  다르게 함 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▶ 공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동그란 모양의 공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▶ 바</a:t>
            </a:r>
            <a:endParaRPr lang="en-US" altLang="ko-KR" dirty="0">
              <a:solidFill>
                <a:srgbClr val="6B6B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 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 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←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→</a:t>
            </a:r>
            <a:r>
              <a:rPr lang="en-US" altLang="ko-KR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6B6B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이동 가능 </a:t>
            </a:r>
          </a:p>
        </p:txBody>
      </p:sp>
    </p:spTree>
    <p:extLst>
      <p:ext uri="{BB962C8B-B14F-4D97-AF65-F5344CB8AC3E}">
        <p14:creationId xmlns:p14="http://schemas.microsoft.com/office/powerpoint/2010/main" val="121802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8F6FC74-B414-212B-7F19-9698B778B021}"/>
              </a:ext>
            </a:extLst>
          </p:cNvPr>
          <p:cNvGrpSpPr/>
          <p:nvPr/>
        </p:nvGrpSpPr>
        <p:grpSpPr>
          <a:xfrm>
            <a:off x="9004828" y="2247900"/>
            <a:ext cx="6844772" cy="5466111"/>
            <a:chOff x="8915239" y="2066932"/>
            <a:chExt cx="6386897" cy="627606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4150201-7AA5-0328-2DE5-2F357FC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239" y="2066932"/>
              <a:ext cx="6386897" cy="62760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646" y="9681960"/>
            <a:ext cx="1437799" cy="4296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004829" y="2247900"/>
            <a:ext cx="6844771" cy="639573"/>
            <a:chOff x="6015946" y="2488956"/>
            <a:chExt cx="5562303" cy="639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946" y="2488956"/>
              <a:ext cx="5562303" cy="639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52595" y="7025369"/>
            <a:ext cx="2062405" cy="688642"/>
            <a:chOff x="2535587" y="7025369"/>
            <a:chExt cx="2062405" cy="68864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5587" y="7025369"/>
              <a:ext cx="2062405" cy="6886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67907" y="2510543"/>
            <a:ext cx="176893" cy="132205"/>
            <a:chOff x="11180790" y="2751599"/>
            <a:chExt cx="153727" cy="1322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180790" y="2751599"/>
              <a:ext cx="153727" cy="1322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9048" y="9561905"/>
            <a:ext cx="17047619" cy="161905"/>
            <a:chOff x="619048" y="9561905"/>
            <a:chExt cx="17047619" cy="1619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590800" y="2488956"/>
            <a:ext cx="4280132" cy="4280127"/>
            <a:chOff x="1426724" y="2488956"/>
            <a:chExt cx="4280132" cy="428012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6724" y="2488956"/>
              <a:ext cx="4280132" cy="428012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195074" y="3047619"/>
            <a:ext cx="650212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지금까지 배운 내용을 바탕으로 프로젝트 수행하여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java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활용 및 구현 능력의 향상을 목적으로 합니다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A93D1-11BA-4C00-6127-8EFEA2CB0189}"/>
              </a:ext>
            </a:extLst>
          </p:cNvPr>
          <p:cNvSpPr txBox="1"/>
          <p:nvPr/>
        </p:nvSpPr>
        <p:spPr>
          <a:xfrm>
            <a:off x="4052855" y="71012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나지혜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EE316-9BD7-B8AE-6377-BC016438A14E}"/>
              </a:ext>
            </a:extLst>
          </p:cNvPr>
          <p:cNvSpPr txBox="1"/>
          <p:nvPr/>
        </p:nvSpPr>
        <p:spPr>
          <a:xfrm>
            <a:off x="9283016" y="2361573"/>
            <a:ext cx="214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적</a:t>
            </a:r>
          </a:p>
        </p:txBody>
      </p: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1576F862-9A57-646C-4067-F2E258AA60E2}"/>
              </a:ext>
            </a:extLst>
          </p:cNvPr>
          <p:cNvGrpSpPr/>
          <p:nvPr/>
        </p:nvGrpSpPr>
        <p:grpSpPr>
          <a:xfrm>
            <a:off x="619048" y="592036"/>
            <a:ext cx="17047619" cy="798440"/>
            <a:chOff x="619048" y="592036"/>
            <a:chExt cx="17047619" cy="798440"/>
          </a:xfrm>
        </p:grpSpPr>
        <p:pic>
          <p:nvPicPr>
            <p:cNvPr id="9" name="Object 26">
              <a:extLst>
                <a:ext uri="{FF2B5EF4-FFF2-40B4-BE49-F238E27FC236}">
                  <a16:creationId xmlns:a16="http://schemas.microsoft.com/office/drawing/2014/main" id="{D971408F-B027-79DB-DAC3-F85B9DE9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" name="그룹 1014">
            <a:extLst>
              <a:ext uri="{FF2B5EF4-FFF2-40B4-BE49-F238E27FC236}">
                <a16:creationId xmlns:a16="http://schemas.microsoft.com/office/drawing/2014/main" id="{E694F4C3-4946-B6B3-977B-C87761C172F0}"/>
              </a:ext>
            </a:extLst>
          </p:cNvPr>
          <p:cNvGrpSpPr/>
          <p:nvPr/>
        </p:nvGrpSpPr>
        <p:grpSpPr>
          <a:xfrm>
            <a:off x="619048" y="592036"/>
            <a:ext cx="612698" cy="798440"/>
            <a:chOff x="619048" y="592036"/>
            <a:chExt cx="612698" cy="798440"/>
          </a:xfrm>
        </p:grpSpPr>
        <p:pic>
          <p:nvPicPr>
            <p:cNvPr id="11" name="Object 55">
              <a:extLst>
                <a:ext uri="{FF2B5EF4-FFF2-40B4-BE49-F238E27FC236}">
                  <a16:creationId xmlns:a16="http://schemas.microsoft.com/office/drawing/2014/main" id="{4C8B0772-5533-B59E-1BEE-DCB0F05F5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12" name="Object 58">
            <a:extLst>
              <a:ext uri="{FF2B5EF4-FFF2-40B4-BE49-F238E27FC236}">
                <a16:creationId xmlns:a16="http://schemas.microsoft.com/office/drawing/2014/main" id="{C25E6FD8-249B-94F2-703B-579EB2922E5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359" y="649790"/>
            <a:ext cx="561709" cy="786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0C60BA-3F85-212D-5EFA-5F3BF833D192}"/>
              </a:ext>
            </a:extLst>
          </p:cNvPr>
          <p:cNvSpPr txBox="1"/>
          <p:nvPr/>
        </p:nvSpPr>
        <p:spPr>
          <a:xfrm>
            <a:off x="1371600" y="67372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 목적</a:t>
            </a:r>
          </a:p>
        </p:txBody>
      </p:sp>
    </p:spTree>
    <p:extLst>
      <p:ext uri="{BB962C8B-B14F-4D97-AF65-F5344CB8AC3E}">
        <p14:creationId xmlns:p14="http://schemas.microsoft.com/office/powerpoint/2010/main" val="264489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19380" y="1198333"/>
            <a:ext cx="16630420" cy="8684754"/>
          </a:xfrm>
          <a:prstGeom prst="rect">
            <a:avLst/>
          </a:prstGeom>
          <a:solidFill>
            <a:srgbClr val="FFFFFF"/>
          </a:solid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5" name="그림 974">
            <a:extLst>
              <a:ext uri="{FF2B5EF4-FFF2-40B4-BE49-F238E27FC236}">
                <a16:creationId xmlns:a16="http://schemas.microsoft.com/office/drawing/2014/main" id="{F4363F3F-DC35-E58F-FF41-75AD578B6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290745"/>
            <a:ext cx="5448455" cy="845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3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0" name="그룹 1001">
            <a:extLst>
              <a:ext uri="{FF2B5EF4-FFF2-40B4-BE49-F238E27FC236}">
                <a16:creationId xmlns:a16="http://schemas.microsoft.com/office/drawing/2014/main" id="{5E183464-E781-2244-E19A-80358658CC56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1" name="Object 2">
              <a:extLst>
                <a:ext uri="{FF2B5EF4-FFF2-40B4-BE49-F238E27FC236}">
                  <a16:creationId xmlns:a16="http://schemas.microsoft.com/office/drawing/2014/main" id="{7DF4D484-EC9B-E0F0-0C00-A9D8CF02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2" name="그룹 1002">
            <a:extLst>
              <a:ext uri="{FF2B5EF4-FFF2-40B4-BE49-F238E27FC236}">
                <a16:creationId xmlns:a16="http://schemas.microsoft.com/office/drawing/2014/main" id="{F2367EA0-3BAB-9201-52F3-876DAD2E64BD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3" name="Object 5">
              <a:extLst>
                <a:ext uri="{FF2B5EF4-FFF2-40B4-BE49-F238E27FC236}">
                  <a16:creationId xmlns:a16="http://schemas.microsoft.com/office/drawing/2014/main" id="{83E8AFD5-CCF9-3A8C-D056-29223B20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4" name="그룹 1003">
            <a:extLst>
              <a:ext uri="{FF2B5EF4-FFF2-40B4-BE49-F238E27FC236}">
                <a16:creationId xmlns:a16="http://schemas.microsoft.com/office/drawing/2014/main" id="{1899DC53-1E53-D6C4-C685-E372D7D1BCE6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5" name="Object 8">
              <a:extLst>
                <a:ext uri="{FF2B5EF4-FFF2-40B4-BE49-F238E27FC236}">
                  <a16:creationId xmlns:a16="http://schemas.microsoft.com/office/drawing/2014/main" id="{C0F330BB-836B-A8FD-EC0C-D5EEBFB1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6" name="그룹 1012">
            <a:extLst>
              <a:ext uri="{FF2B5EF4-FFF2-40B4-BE49-F238E27FC236}">
                <a16:creationId xmlns:a16="http://schemas.microsoft.com/office/drawing/2014/main" id="{AF7A97EE-299A-B605-C206-6687E10283F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77" name="Object 50">
              <a:extLst>
                <a:ext uri="{FF2B5EF4-FFF2-40B4-BE49-F238E27FC236}">
                  <a16:creationId xmlns:a16="http://schemas.microsoft.com/office/drawing/2014/main" id="{50950AF7-09C1-9241-B76D-F8FF3C96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78" name="그룹 1013">
            <a:extLst>
              <a:ext uri="{FF2B5EF4-FFF2-40B4-BE49-F238E27FC236}">
                <a16:creationId xmlns:a16="http://schemas.microsoft.com/office/drawing/2014/main" id="{FF085AD9-85FE-D8BE-CBF3-C009443A2084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79" name="Object 55">
              <a:extLst>
                <a:ext uri="{FF2B5EF4-FFF2-40B4-BE49-F238E27FC236}">
                  <a16:creationId xmlns:a16="http://schemas.microsoft.com/office/drawing/2014/main" id="{8089E45B-A26B-9C90-CD96-B1D59143A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0" name="TextBox 979">
            <a:extLst>
              <a:ext uri="{FF2B5EF4-FFF2-40B4-BE49-F238E27FC236}">
                <a16:creationId xmlns:a16="http://schemas.microsoft.com/office/drawing/2014/main" id="{FC93F916-6D03-B222-FEC8-3816F48353BF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82" name="Object 57">
            <a:extLst>
              <a:ext uri="{FF2B5EF4-FFF2-40B4-BE49-F238E27FC236}">
                <a16:creationId xmlns:a16="http://schemas.microsoft.com/office/drawing/2014/main" id="{DA6E00F9-D72B-EF90-89D5-93888AB876F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CA852-F112-BB2D-A70E-2275616B23C7}"/>
              </a:ext>
            </a:extLst>
          </p:cNvPr>
          <p:cNvSpPr txBox="1"/>
          <p:nvPr/>
        </p:nvSpPr>
        <p:spPr>
          <a:xfrm>
            <a:off x="12232463" y="6836449"/>
            <a:ext cx="528358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캔버스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크기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벽돌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바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공의 크기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속도</a:t>
            </a:r>
            <a:r>
              <a:rPr lang="en-US" altLang="ko-KR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 dirty="0">
                <a:solidFill>
                  <a:srgbClr val="443936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점수 등을 상수 및 변수로 설정</a:t>
            </a: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6" name="그림 985">
            <a:extLst>
              <a:ext uri="{FF2B5EF4-FFF2-40B4-BE49-F238E27FC236}">
                <a16:creationId xmlns:a16="http://schemas.microsoft.com/office/drawing/2014/main" id="{171860DF-9760-D3C1-76E2-190EB5829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4" y="2014968"/>
            <a:ext cx="3922879" cy="4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AC6E0-CF41-ACB4-0155-73E5D971A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28" y="5570441"/>
            <a:ext cx="3551790" cy="3119541"/>
          </a:xfrm>
          <a:prstGeom prst="rect">
            <a:avLst/>
          </a:prstGeom>
        </p:spPr>
      </p:pic>
      <p:grpSp>
        <p:nvGrpSpPr>
          <p:cNvPr id="971" name="그룹 1001">
            <a:extLst>
              <a:ext uri="{FF2B5EF4-FFF2-40B4-BE49-F238E27FC236}">
                <a16:creationId xmlns:a16="http://schemas.microsoft.com/office/drawing/2014/main" id="{347BAC9F-0BC3-B34F-3139-6EA13D7923D4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2" name="Object 2">
              <a:extLst>
                <a:ext uri="{FF2B5EF4-FFF2-40B4-BE49-F238E27FC236}">
                  <a16:creationId xmlns:a16="http://schemas.microsoft.com/office/drawing/2014/main" id="{DC34E1E3-AC22-CF70-3F7E-07AF8221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3" name="그룹 1002">
            <a:extLst>
              <a:ext uri="{FF2B5EF4-FFF2-40B4-BE49-F238E27FC236}">
                <a16:creationId xmlns:a16="http://schemas.microsoft.com/office/drawing/2014/main" id="{805ED41C-DE12-CF27-DB87-C28CAAF7358B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74" name="Object 5">
              <a:extLst>
                <a:ext uri="{FF2B5EF4-FFF2-40B4-BE49-F238E27FC236}">
                  <a16:creationId xmlns:a16="http://schemas.microsoft.com/office/drawing/2014/main" id="{BDA1D185-9A53-3AF8-6521-F9A2F7C91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75" name="그룹 1003">
            <a:extLst>
              <a:ext uri="{FF2B5EF4-FFF2-40B4-BE49-F238E27FC236}">
                <a16:creationId xmlns:a16="http://schemas.microsoft.com/office/drawing/2014/main" id="{C9661316-B45D-61AB-1DBF-B66CD87BEC23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76" name="Object 8">
              <a:extLst>
                <a:ext uri="{FF2B5EF4-FFF2-40B4-BE49-F238E27FC236}">
                  <a16:creationId xmlns:a16="http://schemas.microsoft.com/office/drawing/2014/main" id="{01072B7E-9D57-5933-7F5F-01C8EE1C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77" name="그룹 1012">
            <a:extLst>
              <a:ext uri="{FF2B5EF4-FFF2-40B4-BE49-F238E27FC236}">
                <a16:creationId xmlns:a16="http://schemas.microsoft.com/office/drawing/2014/main" id="{3C4C4C7D-5B8C-E4D1-DD98-7BB47666C445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978" name="Object 50">
              <a:extLst>
                <a:ext uri="{FF2B5EF4-FFF2-40B4-BE49-F238E27FC236}">
                  <a16:creationId xmlns:a16="http://schemas.microsoft.com/office/drawing/2014/main" id="{70433294-8BC8-E704-44DD-3B3F65C0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979" name="그룹 1013">
            <a:extLst>
              <a:ext uri="{FF2B5EF4-FFF2-40B4-BE49-F238E27FC236}">
                <a16:creationId xmlns:a16="http://schemas.microsoft.com/office/drawing/2014/main" id="{6642D990-610C-E01C-8357-C39F40A26B41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0" name="Object 55">
              <a:extLst>
                <a:ext uri="{FF2B5EF4-FFF2-40B4-BE49-F238E27FC236}">
                  <a16:creationId xmlns:a16="http://schemas.microsoft.com/office/drawing/2014/main" id="{529423E5-E104-5F43-A7C9-96D5D35C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1" name="TextBox 980">
            <a:extLst>
              <a:ext uri="{FF2B5EF4-FFF2-40B4-BE49-F238E27FC236}">
                <a16:creationId xmlns:a16="http://schemas.microsoft.com/office/drawing/2014/main" id="{E988D8E1-0E6E-E464-2640-4C2B33FDBC48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983" name="Object 57">
            <a:extLst>
              <a:ext uri="{FF2B5EF4-FFF2-40B4-BE49-F238E27FC236}">
                <a16:creationId xmlns:a16="http://schemas.microsoft.com/office/drawing/2014/main" id="{29733013-157A-CAB6-7928-637F47732B2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4D7490-40F5-DF80-7BB0-77E307830116}"/>
              </a:ext>
            </a:extLst>
          </p:cNvPr>
          <p:cNvSpPr txBox="1"/>
          <p:nvPr/>
        </p:nvSpPr>
        <p:spPr>
          <a:xfrm>
            <a:off x="12232463" y="6836449"/>
            <a:ext cx="528358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너비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공의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중앙아래값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중앙위값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왼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쪽중앙값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오른쪽중앙값을</a:t>
            </a:r>
            <a:r>
              <a:rPr lang="ko-KR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구하는 메소드</a:t>
            </a:r>
            <a:endParaRPr lang="ko-KR" altLang="en-US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5" name="그림 984">
            <a:extLst>
              <a:ext uri="{FF2B5EF4-FFF2-40B4-BE49-F238E27FC236}">
                <a16:creationId xmlns:a16="http://schemas.microsoft.com/office/drawing/2014/main" id="{A04BE6E8-3D91-28F4-8661-93C66811C1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044" y="2020511"/>
            <a:ext cx="3889904" cy="40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1C79E0-EF5A-4791-7B71-6EDCBB40B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69" y="402727"/>
            <a:ext cx="3501240" cy="4207373"/>
          </a:xfrm>
          <a:prstGeom prst="rect">
            <a:avLst/>
          </a:prstGeom>
        </p:spPr>
      </p:pic>
      <p:grpSp>
        <p:nvGrpSpPr>
          <p:cNvPr id="977" name="그룹 1001">
            <a:extLst>
              <a:ext uri="{FF2B5EF4-FFF2-40B4-BE49-F238E27FC236}">
                <a16:creationId xmlns:a16="http://schemas.microsoft.com/office/drawing/2014/main" id="{5F00538B-E5A8-B9AB-705D-6CA7D8A3129D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978" name="Object 2">
              <a:extLst>
                <a:ext uri="{FF2B5EF4-FFF2-40B4-BE49-F238E27FC236}">
                  <a16:creationId xmlns:a16="http://schemas.microsoft.com/office/drawing/2014/main" id="{C990E5C2-78A5-2419-BE8C-B84493545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979" name="그룹 1002">
            <a:extLst>
              <a:ext uri="{FF2B5EF4-FFF2-40B4-BE49-F238E27FC236}">
                <a16:creationId xmlns:a16="http://schemas.microsoft.com/office/drawing/2014/main" id="{C82B5D9E-CA96-8B15-B2D7-A48AE3253314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980" name="Object 5">
              <a:extLst>
                <a:ext uri="{FF2B5EF4-FFF2-40B4-BE49-F238E27FC236}">
                  <a16:creationId xmlns:a16="http://schemas.microsoft.com/office/drawing/2014/main" id="{DEDE4664-43CF-8382-A185-404BCF860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981" name="그룹 1003">
            <a:extLst>
              <a:ext uri="{FF2B5EF4-FFF2-40B4-BE49-F238E27FC236}">
                <a16:creationId xmlns:a16="http://schemas.microsoft.com/office/drawing/2014/main" id="{B3C29D95-CBD5-082B-9B90-88F97FE6329F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982" name="Object 8">
              <a:extLst>
                <a:ext uri="{FF2B5EF4-FFF2-40B4-BE49-F238E27FC236}">
                  <a16:creationId xmlns:a16="http://schemas.microsoft.com/office/drawing/2014/main" id="{11D144C3-F404-CADC-D584-06AF9F8E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983" name="그룹 1012">
            <a:extLst>
              <a:ext uri="{FF2B5EF4-FFF2-40B4-BE49-F238E27FC236}">
                <a16:creationId xmlns:a16="http://schemas.microsoft.com/office/drawing/2014/main" id="{3196C3C1-B1AF-2A3E-8820-727708AF183F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  <a:noFill/>
        </p:grpSpPr>
        <p:pic>
          <p:nvPicPr>
            <p:cNvPr id="984" name="Object 50">
              <a:extLst>
                <a:ext uri="{FF2B5EF4-FFF2-40B4-BE49-F238E27FC236}">
                  <a16:creationId xmlns:a16="http://schemas.microsoft.com/office/drawing/2014/main" id="{3D82FE95-4E8B-5CB7-C3B0-4D863D11A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  <a:grpFill/>
          </p:spPr>
        </p:pic>
      </p:grpSp>
      <p:grpSp>
        <p:nvGrpSpPr>
          <p:cNvPr id="985" name="그룹 1013">
            <a:extLst>
              <a:ext uri="{FF2B5EF4-FFF2-40B4-BE49-F238E27FC236}">
                <a16:creationId xmlns:a16="http://schemas.microsoft.com/office/drawing/2014/main" id="{C785B493-7301-EE2B-535C-392D33EB93BA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986" name="Object 55">
              <a:extLst>
                <a:ext uri="{FF2B5EF4-FFF2-40B4-BE49-F238E27FC236}">
                  <a16:creationId xmlns:a16="http://schemas.microsoft.com/office/drawing/2014/main" id="{C9214EBF-1F11-17DF-0EDB-EEFDB61F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987" name="TextBox 986">
            <a:extLst>
              <a:ext uri="{FF2B5EF4-FFF2-40B4-BE49-F238E27FC236}">
                <a16:creationId xmlns:a16="http://schemas.microsoft.com/office/drawing/2014/main" id="{2D39D220-D8FD-ECAF-439E-1F108C0F83BE}"/>
              </a:ext>
            </a:extLst>
          </p:cNvPr>
          <p:cNvSpPr txBox="1"/>
          <p:nvPr/>
        </p:nvSpPr>
        <p:spPr>
          <a:xfrm>
            <a:off x="12268200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  <a:r>
              <a:rPr lang="en-US" altLang="ko-KR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989" name="Object 57">
            <a:extLst>
              <a:ext uri="{FF2B5EF4-FFF2-40B4-BE49-F238E27FC236}">
                <a16:creationId xmlns:a16="http://schemas.microsoft.com/office/drawing/2014/main" id="{C87F8179-B818-2DE9-1EB8-DC952FEEF64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5D39E3-3A1B-2DFF-05CA-AF5A5F5FC86C}"/>
              </a:ext>
            </a:extLst>
          </p:cNvPr>
          <p:cNvSpPr txBox="1"/>
          <p:nvPr/>
        </p:nvSpPr>
        <p:spPr>
          <a:xfrm>
            <a:off x="12242415" y="6819900"/>
            <a:ext cx="528358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Bar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너비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벽돌의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x,y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좌표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너비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컬러값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충돌여부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initData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벽돌요소들 초기화 메서드</a:t>
            </a:r>
          </a:p>
        </p:txBody>
      </p:sp>
      <p:pic>
        <p:nvPicPr>
          <p:cNvPr id="991" name="그림 990">
            <a:extLst>
              <a:ext uri="{FF2B5EF4-FFF2-40B4-BE49-F238E27FC236}">
                <a16:creationId xmlns:a16="http://schemas.microsoft.com/office/drawing/2014/main" id="{EBA74DA2-ED03-5662-5C1F-8021676A8F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29762"/>
            <a:ext cx="3880946" cy="40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19048" y="266700"/>
            <a:ext cx="17047619" cy="798440"/>
            <a:chOff x="619048" y="592036"/>
            <a:chExt cx="17047619" cy="798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036"/>
              <a:ext cx="17047619" cy="798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48" y="266700"/>
            <a:ext cx="612698" cy="798440"/>
            <a:chOff x="619048" y="592036"/>
            <a:chExt cx="612698" cy="798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" y="592036"/>
              <a:ext cx="612698" cy="7984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188" y="324454"/>
            <a:ext cx="560642" cy="792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048" y="9934595"/>
            <a:ext cx="17047619" cy="161905"/>
            <a:chOff x="619048" y="9561905"/>
            <a:chExt cx="17047619" cy="1619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" y="9561905"/>
              <a:ext cx="17047619" cy="161905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1371600" y="348385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6980" y="1198333"/>
            <a:ext cx="10943403" cy="86847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33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AB28F83-59C5-69D3-E670-BBB35E2EA341}"/>
              </a:ext>
            </a:extLst>
          </p:cNvPr>
          <p:cNvGrpSpPr/>
          <p:nvPr/>
        </p:nvGrpSpPr>
        <p:grpSpPr>
          <a:xfrm>
            <a:off x="12127493" y="1266551"/>
            <a:ext cx="5493527" cy="8525149"/>
            <a:chOff x="11279810" y="2981948"/>
            <a:chExt cx="6386897" cy="627606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1262845D-1569-8BAC-3BBF-08CDCF86E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810" y="2981948"/>
              <a:ext cx="6386897" cy="6276069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B10EED4-6B87-14F5-C654-F1CFD657B148}"/>
              </a:ext>
            </a:extLst>
          </p:cNvPr>
          <p:cNvGrpSpPr/>
          <p:nvPr/>
        </p:nvGrpSpPr>
        <p:grpSpPr>
          <a:xfrm>
            <a:off x="12127493" y="1266551"/>
            <a:ext cx="5493527" cy="639573"/>
            <a:chOff x="11279810" y="2981948"/>
            <a:chExt cx="6386897" cy="639573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D6BFBD8F-AA32-BC67-E821-D395F9AC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2981948"/>
              <a:ext cx="6386897" cy="639573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57AD6D5-9D2D-F7BC-FF40-2AAEE774CA7A}"/>
              </a:ext>
            </a:extLst>
          </p:cNvPr>
          <p:cNvGrpSpPr/>
          <p:nvPr/>
        </p:nvGrpSpPr>
        <p:grpSpPr>
          <a:xfrm>
            <a:off x="12127493" y="6180327"/>
            <a:ext cx="5493527" cy="639573"/>
            <a:chOff x="11279810" y="7214672"/>
            <a:chExt cx="6386897" cy="639573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65D08B7-F042-DD0D-D014-490B0529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9810" y="7214672"/>
              <a:ext cx="6386897" cy="639573"/>
            </a:xfrm>
            <a:prstGeom prst="rect">
              <a:avLst/>
            </a:prstGeom>
          </p:spPr>
        </p:pic>
      </p:grpSp>
      <p:grpSp>
        <p:nvGrpSpPr>
          <p:cNvPr id="17" name="그룹 1012">
            <a:extLst>
              <a:ext uri="{FF2B5EF4-FFF2-40B4-BE49-F238E27FC236}">
                <a16:creationId xmlns:a16="http://schemas.microsoft.com/office/drawing/2014/main" id="{50C776DA-3650-BF4B-4A4C-EB6366AF9DA7}"/>
              </a:ext>
            </a:extLst>
          </p:cNvPr>
          <p:cNvGrpSpPr/>
          <p:nvPr/>
        </p:nvGrpSpPr>
        <p:grpSpPr>
          <a:xfrm>
            <a:off x="17225540" y="6433447"/>
            <a:ext cx="132224" cy="132205"/>
            <a:chOff x="17275423" y="7467792"/>
            <a:chExt cx="153727" cy="132205"/>
          </a:xfrm>
        </p:grpSpPr>
        <p:pic>
          <p:nvPicPr>
            <p:cNvPr id="18" name="Object 50">
              <a:extLst>
                <a:ext uri="{FF2B5EF4-FFF2-40B4-BE49-F238E27FC236}">
                  <a16:creationId xmlns:a16="http://schemas.microsoft.com/office/drawing/2014/main" id="{15DC9ED4-867F-6018-56ED-FAC514E6D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5423" y="7467792"/>
              <a:ext cx="153727" cy="132205"/>
            </a:xfrm>
            <a:prstGeom prst="rect">
              <a:avLst/>
            </a:prstGeom>
          </p:spPr>
        </p:pic>
      </p:grpSp>
      <p:grpSp>
        <p:nvGrpSpPr>
          <p:cNvPr id="19" name="그룹 1013">
            <a:extLst>
              <a:ext uri="{FF2B5EF4-FFF2-40B4-BE49-F238E27FC236}">
                <a16:creationId xmlns:a16="http://schemas.microsoft.com/office/drawing/2014/main" id="{4669C25F-B226-8D6D-111F-8F7A0D965AD7}"/>
              </a:ext>
            </a:extLst>
          </p:cNvPr>
          <p:cNvGrpSpPr/>
          <p:nvPr/>
        </p:nvGrpSpPr>
        <p:grpSpPr>
          <a:xfrm>
            <a:off x="17221200" y="1519671"/>
            <a:ext cx="132224" cy="132205"/>
            <a:chOff x="17271083" y="3235068"/>
            <a:chExt cx="153727" cy="132205"/>
          </a:xfrm>
        </p:grpSpPr>
        <p:pic>
          <p:nvPicPr>
            <p:cNvPr id="21" name="Object 55">
              <a:extLst>
                <a:ext uri="{FF2B5EF4-FFF2-40B4-BE49-F238E27FC236}">
                  <a16:creationId xmlns:a16="http://schemas.microsoft.com/office/drawing/2014/main" id="{F9A50E9E-18C2-9353-4142-DA59570F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271083" y="3235068"/>
              <a:ext cx="153727" cy="1322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E3A5942-DCC3-BF3E-0893-A0FF6FA476E8}"/>
              </a:ext>
            </a:extLst>
          </p:cNvPr>
          <p:cNvSpPr txBox="1"/>
          <p:nvPr/>
        </p:nvSpPr>
        <p:spPr>
          <a:xfrm>
            <a:off x="12270044" y="6308333"/>
            <a:ext cx="119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 명</a:t>
            </a:r>
          </a:p>
        </p:txBody>
      </p:sp>
      <p:pic>
        <p:nvPicPr>
          <p:cNvPr id="29" name="Object 57">
            <a:extLst>
              <a:ext uri="{FF2B5EF4-FFF2-40B4-BE49-F238E27FC236}">
                <a16:creationId xmlns:a16="http://schemas.microsoft.com/office/drawing/2014/main" id="{E8590761-BCE8-F0D7-B158-EF03577CCC7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4805" y="1257300"/>
            <a:ext cx="1431534" cy="763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A48BA7-2F80-0C30-72C4-52E0465608AD}"/>
              </a:ext>
            </a:extLst>
          </p:cNvPr>
          <p:cNvSpPr txBox="1"/>
          <p:nvPr/>
        </p:nvSpPr>
        <p:spPr>
          <a:xfrm>
            <a:off x="12268876" y="6818772"/>
            <a:ext cx="5141503" cy="252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MyPanel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Paint,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drawUI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메소드를 통해 게임 화면을 그리는 클래스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Paint()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Swing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 메소드로 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화면에 그래픽을 그리기 위해 사용</a:t>
            </a:r>
            <a:endParaRPr lang="en-US" altLang="ko-KR" dirty="0">
              <a:solidFill>
                <a:srgbClr val="4439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drawUI</a:t>
            </a:r>
            <a:r>
              <a:rPr lang="en-US" altLang="ko-KR" dirty="0">
                <a:solidFill>
                  <a:srgbClr val="443936"/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UI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요소들의 위치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  <a:r>
              <a:rPr lang="en-US" altLang="ko-KR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439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색상 등을 설정 및 그리기 위해 사용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D10760-D510-9472-87D5-9F88A982C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05" y="2016453"/>
            <a:ext cx="3893834" cy="40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60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848</Words>
  <Application>Microsoft Office PowerPoint</Application>
  <PresentationFormat>사용자 지정</PresentationFormat>
  <Paragraphs>138</Paragraphs>
  <Slides>23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HY견고딕</vt:lpstr>
      <vt:lpstr>KHNPHandotum Bold</vt:lpstr>
      <vt:lpstr>Noto Sans CJK KR Black</vt:lpstr>
      <vt:lpstr>맑은 고딕</vt:lpstr>
      <vt:lpstr>Arial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정근 나</cp:lastModifiedBy>
  <cp:revision>26</cp:revision>
  <dcterms:created xsi:type="dcterms:W3CDTF">2023-08-18T10:19:20Z</dcterms:created>
  <dcterms:modified xsi:type="dcterms:W3CDTF">2023-08-22T00:05:15Z</dcterms:modified>
</cp:coreProperties>
</file>